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6" r:id="rId2"/>
    <p:sldId id="268" r:id="rId3"/>
    <p:sldId id="267" r:id="rId4"/>
    <p:sldId id="257" r:id="rId5"/>
    <p:sldId id="258" r:id="rId6"/>
    <p:sldId id="259" r:id="rId7"/>
    <p:sldId id="260" r:id="rId8"/>
    <p:sldId id="269" r:id="rId9"/>
    <p:sldId id="270" r:id="rId10"/>
    <p:sldId id="263" r:id="rId11"/>
    <p:sldId id="262" r:id="rId12"/>
    <p:sldId id="264" r:id="rId13"/>
    <p:sldId id="265" r:id="rId14"/>
    <p:sldId id="266" r:id="rId15"/>
    <p:sldId id="271" r:id="rId16"/>
    <p:sldId id="272" r:id="rId17"/>
    <p:sldId id="273" r:id="rId18"/>
    <p:sldId id="274" r:id="rId19"/>
    <p:sldId id="275" r:id="rId20"/>
    <p:sldId id="276" r:id="rId21"/>
    <p:sldId id="277" r:id="rId22"/>
    <p:sldId id="27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706" autoAdjust="0"/>
  </p:normalViewPr>
  <p:slideViewPr>
    <p:cSldViewPr>
      <p:cViewPr varScale="1">
        <p:scale>
          <a:sx n="90" d="100"/>
          <a:sy n="90" d="100"/>
        </p:scale>
        <p:origin x="576" y="78"/>
      </p:cViewPr>
      <p:guideLst/>
    </p:cSldViewPr>
  </p:slideViewPr>
  <p:notesTextViewPr>
    <p:cViewPr>
      <p:scale>
        <a:sx n="1" d="1"/>
        <a:sy n="1" d="1"/>
      </p:scale>
      <p:origin x="0" y="0"/>
    </p:cViewPr>
  </p:notesTextViewPr>
  <p:notesViewPr>
    <p:cSldViewPr showGuides="1">
      <p:cViewPr varScale="1">
        <p:scale>
          <a:sx n="95" d="100"/>
          <a:sy n="95" d="100"/>
        </p:scale>
        <p:origin x="358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61C5132-FFA3-4B02-9F09-22FCF40EFA74}" type="datetimeFigureOut">
              <a:rPr lang="en-US" smtClean="0"/>
              <a:t>9/19/2022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B3C20D7-F8F1-4196-9585-26F31AFC85C9}" type="slidenum">
              <a:rPr lang="en-US" smtClean="0"/>
              <a:t>‹#›</a:t>
            </a:fld>
            <a:endParaRPr lang="en-US"/>
          </a:p>
        </p:txBody>
      </p:sp>
    </p:spTree>
    <p:extLst>
      <p:ext uri="{BB962C8B-B14F-4D97-AF65-F5344CB8AC3E}">
        <p14:creationId xmlns:p14="http://schemas.microsoft.com/office/powerpoint/2010/main" val="416816212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6E42C9-243F-4DC5-AFF6-9D56B5FA9D63}" type="datetimeFigureOut">
              <a:rPr lang="en-US" smtClean="0"/>
              <a:t>9/19/2022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AEC444-603B-4F09-9A06-5917518DD901}" type="slidenum">
              <a:rPr lang="en-US" smtClean="0"/>
              <a:t>‹#›</a:t>
            </a:fld>
            <a:endParaRPr lang="en-US"/>
          </a:p>
        </p:txBody>
      </p:sp>
    </p:spTree>
    <p:extLst>
      <p:ext uri="{BB962C8B-B14F-4D97-AF65-F5344CB8AC3E}">
        <p14:creationId xmlns:p14="http://schemas.microsoft.com/office/powerpoint/2010/main" val="874255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DAEC444-603B-4F09-9A06-5917518DD901}" type="slidenum">
              <a:rPr lang="en-US" smtClean="0"/>
              <a:t>1</a:t>
            </a:fld>
            <a:endParaRPr lang="en-US"/>
          </a:p>
        </p:txBody>
      </p:sp>
    </p:spTree>
    <p:extLst>
      <p:ext uri="{BB962C8B-B14F-4D97-AF65-F5344CB8AC3E}">
        <p14:creationId xmlns:p14="http://schemas.microsoft.com/office/powerpoint/2010/main" val="40391545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p:cNvSpPr/>
          <p:nvPr/>
        </p:nvSpPr>
        <p:spPr bwMode="invGray">
          <a:xfrm>
            <a:off x="0" y="3936697"/>
            <a:ext cx="12192000" cy="2103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38201" y="4114800"/>
            <a:ext cx="10515598" cy="1158446"/>
          </a:xfrm>
        </p:spPr>
        <p:txBody>
          <a:bodyPr anchor="b">
            <a:normAutofit/>
          </a:bodyPr>
          <a:lstStyle>
            <a:lvl1pPr algn="l">
              <a:defRPr sz="520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838201" y="5338170"/>
            <a:ext cx="10515598" cy="474836"/>
          </a:xfrm>
        </p:spPr>
        <p:txBody>
          <a:bodyPr/>
          <a:lstStyle>
            <a:lvl1pPr marL="0" indent="0" algn="l">
              <a:spcBef>
                <a:spcPts val="0"/>
              </a:spcBef>
              <a:buNone/>
              <a:defRPr sz="2400">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30729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a:p>
        </p:txBody>
      </p:sp>
      <p:sp>
        <p:nvSpPr>
          <p:cNvPr id="4" name="Date Placeholder 4"/>
          <p:cNvSpPr>
            <a:spLocks noGrp="1"/>
          </p:cNvSpPr>
          <p:nvPr>
            <p:ph type="dt" sz="half" idx="10"/>
          </p:nvPr>
        </p:nvSpPr>
        <p:spPr/>
        <p:txBody>
          <a:bodyPr/>
          <a:lstStyle/>
          <a:p>
            <a:fld id="{B0FE2824-C2A0-4931-BB32-60B24BDBB3CC}" type="datetimeFigureOut">
              <a:rPr lang="en-US" smtClean="0"/>
              <a:t>9/19/2022</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787557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41693" y="365125"/>
            <a:ext cx="1600200" cy="5811838"/>
          </a:xfrm>
        </p:spPr>
        <p:txBody>
          <a:bodyPr vert="eaVert"/>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85344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a:p>
        </p:txBody>
      </p:sp>
      <p:sp>
        <p:nvSpPr>
          <p:cNvPr id="4" name="Date Placeholder 4"/>
          <p:cNvSpPr>
            <a:spLocks noGrp="1"/>
          </p:cNvSpPr>
          <p:nvPr>
            <p:ph type="dt" sz="half" idx="10"/>
          </p:nvPr>
        </p:nvSpPr>
        <p:spPr/>
        <p:txBody>
          <a:bodyPr/>
          <a:lstStyle/>
          <a:p>
            <a:fld id="{B0FE2824-C2A0-4931-BB32-60B24BDBB3CC}" type="datetimeFigureOut">
              <a:rPr lang="en-US" smtClean="0"/>
              <a:t>9/19/2022</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770254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3"/>
          <p:cNvSpPr>
            <a:spLocks noGrp="1"/>
          </p:cNvSpPr>
          <p:nvPr>
            <p:ph type="ftr" sz="quarter" idx="11"/>
          </p:nvPr>
        </p:nvSpPr>
        <p:spPr/>
        <p:txBody>
          <a:bodyPr/>
          <a:lstStyle/>
          <a:p>
            <a:endParaRPr lang="en-US" dirty="0"/>
          </a:p>
        </p:txBody>
      </p:sp>
      <p:sp>
        <p:nvSpPr>
          <p:cNvPr id="4" name="Date Placeholder 4"/>
          <p:cNvSpPr>
            <a:spLocks noGrp="1"/>
          </p:cNvSpPr>
          <p:nvPr>
            <p:ph type="dt" sz="half" idx="10"/>
          </p:nvPr>
        </p:nvSpPr>
        <p:spPr/>
        <p:txBody>
          <a:bodyPr/>
          <a:lstStyle/>
          <a:p>
            <a:fld id="{B0FE2824-C2A0-4931-BB32-60B24BDBB3CC}" type="datetimeFigureOut">
              <a:rPr lang="en-US" smtClean="0"/>
              <a:t>9/19/2022</a:t>
            </a:fld>
            <a:endParaRPr lang="en-US"/>
          </a:p>
        </p:txBody>
      </p:sp>
      <p:sp>
        <p:nvSpPr>
          <p:cNvPr id="6" name="Slide Number Placeholder 5"/>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15576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Rectangle 6"/>
          <p:cNvSpPr/>
          <p:nvPr/>
        </p:nvSpPr>
        <p:spPr bwMode="ltGray">
          <a:xfrm>
            <a:off x="0" y="3276600"/>
            <a:ext cx="12192000" cy="27632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1248" y="3429000"/>
            <a:ext cx="9601200" cy="1838519"/>
          </a:xfrm>
        </p:spPr>
        <p:txBody>
          <a:bodyPr anchor="b">
            <a:normAutofit/>
          </a:bodyPr>
          <a:lstStyle>
            <a:lvl1pPr>
              <a:defRPr sz="520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841248" y="5340096"/>
            <a:ext cx="9601200" cy="475488"/>
          </a:xfrm>
        </p:spPr>
        <p:txBody>
          <a:bodyPr/>
          <a:lstStyle>
            <a:lvl1pPr marL="0" indent="0">
              <a:spcBef>
                <a:spcPts val="0"/>
              </a:spcBef>
              <a:buNone/>
              <a:defRPr sz="240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Tree>
    <p:extLst>
      <p:ext uri="{BB962C8B-B14F-4D97-AF65-F5344CB8AC3E}">
        <p14:creationId xmlns:p14="http://schemas.microsoft.com/office/powerpoint/2010/main" val="1917355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145224"/>
          </a:xfrm>
        </p:spPr>
        <p:txBody>
          <a:bodyPr/>
          <a:lstStyle/>
          <a:p>
            <a:r>
              <a:rPr lang="en-US"/>
              <a:t>Click to edit Master title style</a:t>
            </a:r>
          </a:p>
        </p:txBody>
      </p:sp>
      <p:sp>
        <p:nvSpPr>
          <p:cNvPr id="3" name="Content Placeholder 2"/>
          <p:cNvSpPr>
            <a:spLocks noGrp="1"/>
          </p:cNvSpPr>
          <p:nvPr>
            <p:ph sz="half" idx="1"/>
          </p:nvPr>
        </p:nvSpPr>
        <p:spPr>
          <a:xfrm>
            <a:off x="8382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825625"/>
            <a:ext cx="5029200" cy="4351338"/>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9/19/2022</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63172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8397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6188" y="1828800"/>
            <a:ext cx="5029200" cy="685800"/>
          </a:xfrm>
        </p:spPr>
        <p:txBody>
          <a:bodyPr anchor="ctr">
            <a:normAutofit/>
          </a:bodyPr>
          <a:lstStyle>
            <a:lvl1pPr marL="0" indent="0">
              <a:spcBef>
                <a:spcPts val="100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26188" y="2514600"/>
            <a:ext cx="5029200" cy="3675063"/>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6"/>
          <p:cNvSpPr>
            <a:spLocks noGrp="1"/>
          </p:cNvSpPr>
          <p:nvPr>
            <p:ph type="ftr" sz="quarter" idx="11"/>
          </p:nvPr>
        </p:nvSpPr>
        <p:spPr/>
        <p:txBody>
          <a:bodyPr/>
          <a:lstStyle/>
          <a:p>
            <a:endParaRPr lang="en-US"/>
          </a:p>
        </p:txBody>
      </p:sp>
      <p:sp>
        <p:nvSpPr>
          <p:cNvPr id="7" name="Date Placeholder 7"/>
          <p:cNvSpPr>
            <a:spLocks noGrp="1"/>
          </p:cNvSpPr>
          <p:nvPr>
            <p:ph type="dt" sz="half" idx="10"/>
          </p:nvPr>
        </p:nvSpPr>
        <p:spPr/>
        <p:txBody>
          <a:bodyPr/>
          <a:lstStyle/>
          <a:p>
            <a:fld id="{B0FE2824-C2A0-4931-BB32-60B24BDBB3CC}" type="datetimeFigureOut">
              <a:rPr lang="en-US" smtClean="0"/>
              <a:t>9/19/2022</a:t>
            </a:fld>
            <a:endParaRPr lang="en-US"/>
          </a:p>
        </p:txBody>
      </p:sp>
      <p:sp>
        <p:nvSpPr>
          <p:cNvPr id="9" name="Slide Number Placeholder 8"/>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144799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2"/>
          <p:cNvSpPr>
            <a:spLocks noGrp="1"/>
          </p:cNvSpPr>
          <p:nvPr>
            <p:ph type="ftr" sz="quarter" idx="11"/>
          </p:nvPr>
        </p:nvSpPr>
        <p:spPr/>
        <p:txBody>
          <a:bodyPr/>
          <a:lstStyle/>
          <a:p>
            <a:endParaRPr lang="en-US"/>
          </a:p>
        </p:txBody>
      </p:sp>
      <p:sp>
        <p:nvSpPr>
          <p:cNvPr id="3" name="Date Placeholder 3"/>
          <p:cNvSpPr>
            <a:spLocks noGrp="1"/>
          </p:cNvSpPr>
          <p:nvPr>
            <p:ph type="dt" sz="half" idx="10"/>
          </p:nvPr>
        </p:nvSpPr>
        <p:spPr/>
        <p:txBody>
          <a:bodyPr/>
          <a:lstStyle/>
          <a:p>
            <a:fld id="{B0FE2824-C2A0-4931-BB32-60B24BDBB3CC}" type="datetimeFigureOut">
              <a:rPr lang="en-US" smtClean="0"/>
              <a:t>9/19/2022</a:t>
            </a:fld>
            <a:endParaRPr lang="en-US"/>
          </a:p>
        </p:txBody>
      </p:sp>
      <p:sp>
        <p:nvSpPr>
          <p:cNvPr id="5" name="Slide Number Placeholder 4"/>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956345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1"/>
          <p:cNvSpPr>
            <a:spLocks noGrp="1"/>
          </p:cNvSpPr>
          <p:nvPr>
            <p:ph type="ftr" sz="quarter" idx="11"/>
          </p:nvPr>
        </p:nvSpPr>
        <p:spPr/>
        <p:txBody>
          <a:bodyPr/>
          <a:lstStyle/>
          <a:p>
            <a:endParaRPr lang="en-US"/>
          </a:p>
        </p:txBody>
      </p:sp>
      <p:sp>
        <p:nvSpPr>
          <p:cNvPr id="2" name="Date Placeholder 2"/>
          <p:cNvSpPr>
            <a:spLocks noGrp="1"/>
          </p:cNvSpPr>
          <p:nvPr>
            <p:ph type="dt" sz="half" idx="10"/>
          </p:nvPr>
        </p:nvSpPr>
        <p:spPr/>
        <p:txBody>
          <a:bodyPr/>
          <a:lstStyle/>
          <a:p>
            <a:fld id="{B0FE2824-C2A0-4931-BB32-60B24BDBB3CC}" type="datetimeFigureOut">
              <a:rPr lang="en-US" smtClean="0"/>
              <a:t>9/19/2022</a:t>
            </a:fld>
            <a:endParaRPr lang="en-US"/>
          </a:p>
        </p:txBody>
      </p:sp>
      <p:sp>
        <p:nvSpPr>
          <p:cNvPr id="4" name="Slide Number Placeholder 3"/>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667301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4000"/>
            <a:ext cx="3429000" cy="1905000"/>
          </a:xfrm>
        </p:spPr>
        <p:txBody>
          <a:bodyPr anchor="b">
            <a:normAutofit/>
          </a:bodyPr>
          <a:lstStyle>
            <a:lvl1pPr>
              <a:defRPr sz="3400"/>
            </a:lvl1pPr>
          </a:lstStyle>
          <a:p>
            <a:r>
              <a:rPr lang="en-US"/>
              <a:t>Click to edit Master title style</a:t>
            </a:r>
            <a:endParaRPr lang="en-US" dirty="0"/>
          </a:p>
        </p:txBody>
      </p:sp>
      <p:sp>
        <p:nvSpPr>
          <p:cNvPr id="3" name="Content Placeholder 2"/>
          <p:cNvSpPr>
            <a:spLocks noGrp="1"/>
          </p:cNvSpPr>
          <p:nvPr>
            <p:ph idx="1"/>
          </p:nvPr>
        </p:nvSpPr>
        <p:spPr>
          <a:xfrm>
            <a:off x="838200" y="685800"/>
            <a:ext cx="6400800" cy="52578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24800" y="3581400"/>
            <a:ext cx="3429000"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9/19/2022</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978961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924800" y="1527048"/>
            <a:ext cx="3429000" cy="1901952"/>
          </a:xfrm>
        </p:spPr>
        <p:txBody>
          <a:bodyPr anchor="b">
            <a:normAutofit/>
          </a:bodyPr>
          <a:lstStyle>
            <a:lvl1pPr>
              <a:defRPr sz="3400"/>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838198" y="685800"/>
            <a:ext cx="6400800" cy="5257800"/>
          </a:xfrm>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24800" y="3581400"/>
            <a:ext cx="3428999" cy="1828800"/>
          </a:xfrm>
        </p:spPr>
        <p:txBody>
          <a:bodyPr/>
          <a:lstStyle>
            <a:lvl1pPr marL="0" indent="0">
              <a:spcBef>
                <a:spcPts val="10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4"/>
          <p:cNvSpPr>
            <a:spLocks noGrp="1"/>
          </p:cNvSpPr>
          <p:nvPr>
            <p:ph type="ftr" sz="quarter" idx="11"/>
          </p:nvPr>
        </p:nvSpPr>
        <p:spPr/>
        <p:txBody>
          <a:bodyPr/>
          <a:lstStyle/>
          <a:p>
            <a:endParaRPr lang="en-US"/>
          </a:p>
        </p:txBody>
      </p:sp>
      <p:sp>
        <p:nvSpPr>
          <p:cNvPr id="5" name="Date Placeholder 5"/>
          <p:cNvSpPr>
            <a:spLocks noGrp="1"/>
          </p:cNvSpPr>
          <p:nvPr>
            <p:ph type="dt" sz="half" idx="10"/>
          </p:nvPr>
        </p:nvSpPr>
        <p:spPr/>
        <p:txBody>
          <a:bodyPr/>
          <a:lstStyle/>
          <a:p>
            <a:fld id="{B0FE2824-C2A0-4931-BB32-60B24BDBB3CC}" type="datetimeFigureOut">
              <a:rPr lang="en-US" smtClean="0"/>
              <a:t>9/19/2022</a:t>
            </a:fld>
            <a:endParaRPr lang="en-US"/>
          </a:p>
        </p:txBody>
      </p:sp>
      <p:sp>
        <p:nvSpPr>
          <p:cNvPr id="7" name="Slide Number Placeholder 6"/>
          <p:cNvSpPr>
            <a:spLocks noGrp="1"/>
          </p:cNvSpPr>
          <p:nvPr>
            <p:ph type="sldNum" sz="quarter" idx="12"/>
          </p:nvPr>
        </p:nvSpPr>
        <p:spPr/>
        <p:txBody>
          <a:bodyPr/>
          <a:lstStyle/>
          <a:p>
            <a:fld id="{B13333A4-2EF1-4B79-B68C-AB20E66B4822}" type="slidenum">
              <a:rPr lang="en-US" smtClean="0"/>
              <a:t>‹#›</a:t>
            </a:fld>
            <a:endParaRPr lang="en-US"/>
          </a:p>
        </p:txBody>
      </p:sp>
    </p:spTree>
    <p:extLst>
      <p:ext uri="{BB962C8B-B14F-4D97-AF65-F5344CB8AC3E}">
        <p14:creationId xmlns:p14="http://schemas.microsoft.com/office/powerpoint/2010/main" val="3225279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6492239"/>
            <a:ext cx="12188825" cy="365760"/>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38200" y="365126"/>
            <a:ext cx="10515600" cy="114522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3"/>
          <p:cNvSpPr>
            <a:spLocks noGrp="1"/>
          </p:cNvSpPr>
          <p:nvPr>
            <p:ph type="ftr" sz="quarter" idx="3"/>
          </p:nvPr>
        </p:nvSpPr>
        <p:spPr>
          <a:xfrm>
            <a:off x="381000" y="6549715"/>
            <a:ext cx="8442158" cy="229237"/>
          </a:xfrm>
          <a:prstGeom prst="rect">
            <a:avLst/>
          </a:prstGeom>
        </p:spPr>
        <p:txBody>
          <a:bodyPr vert="horz" lIns="91440" tIns="45720" rIns="91440" bIns="45720" rtlCol="0" anchor="ctr"/>
          <a:lstStyle>
            <a:lvl1pPr algn="l">
              <a:defRPr sz="1100">
                <a:solidFill>
                  <a:schemeClr val="bg1">
                    <a:lumMod val="40000"/>
                    <a:lumOff val="60000"/>
                  </a:schemeClr>
                </a:solidFill>
              </a:defRPr>
            </a:lvl1pPr>
          </a:lstStyle>
          <a:p>
            <a:endParaRPr lang="en-US" dirty="0"/>
          </a:p>
        </p:txBody>
      </p:sp>
      <p:sp>
        <p:nvSpPr>
          <p:cNvPr id="4" name="Date Placeholder 4"/>
          <p:cNvSpPr>
            <a:spLocks noGrp="1"/>
          </p:cNvSpPr>
          <p:nvPr>
            <p:ph type="dt" sz="half" idx="2"/>
          </p:nvPr>
        </p:nvSpPr>
        <p:spPr>
          <a:xfrm>
            <a:off x="9685939" y="6549715"/>
            <a:ext cx="1667860"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0FE2824-C2A0-4931-BB32-60B24BDBB3CC}" type="datetimeFigureOut">
              <a:rPr lang="en-US" smtClean="0"/>
              <a:pPr/>
              <a:t>9/19/2022</a:t>
            </a:fld>
            <a:endParaRPr lang="en-US"/>
          </a:p>
        </p:txBody>
      </p:sp>
      <p:sp>
        <p:nvSpPr>
          <p:cNvPr id="6" name="Slide Number Placeholder 5"/>
          <p:cNvSpPr>
            <a:spLocks noGrp="1"/>
          </p:cNvSpPr>
          <p:nvPr>
            <p:ph type="sldNum" sz="quarter" idx="4"/>
          </p:nvPr>
        </p:nvSpPr>
        <p:spPr>
          <a:xfrm>
            <a:off x="11353799" y="6549715"/>
            <a:ext cx="446361" cy="229237"/>
          </a:xfrm>
          <a:prstGeom prst="rect">
            <a:avLst/>
          </a:prstGeom>
        </p:spPr>
        <p:txBody>
          <a:bodyPr vert="horz" lIns="91440" tIns="45720" rIns="91440" bIns="45720" rtlCol="0" anchor="ctr"/>
          <a:lstStyle>
            <a:lvl1pPr algn="r">
              <a:defRPr sz="1100">
                <a:solidFill>
                  <a:schemeClr val="bg1">
                    <a:lumMod val="40000"/>
                    <a:lumOff val="60000"/>
                  </a:schemeClr>
                </a:solidFill>
              </a:defRPr>
            </a:lvl1pPr>
          </a:lstStyle>
          <a:p>
            <a:fld id="{B13333A4-2EF1-4B79-B68C-AB20E66B4822}" type="slidenum">
              <a:rPr lang="en-US" smtClean="0"/>
              <a:pPr/>
              <a:t>‹#›</a:t>
            </a:fld>
            <a:endParaRPr lang="en-US"/>
          </a:p>
        </p:txBody>
      </p:sp>
    </p:spTree>
    <p:extLst>
      <p:ext uri="{BB962C8B-B14F-4D97-AF65-F5344CB8AC3E}">
        <p14:creationId xmlns:p14="http://schemas.microsoft.com/office/powerpoint/2010/main" val="115587165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buClr>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90000"/>
        </a:lnSpc>
        <a:spcBef>
          <a:spcPts val="1000"/>
        </a:spcBef>
        <a:buClr>
          <a:schemeClr val="accent1"/>
        </a:buClr>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800"/>
        </a:spcBef>
        <a:buClr>
          <a:schemeClr val="accent1"/>
        </a:buClr>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800"/>
        </a:spcBef>
        <a:buClr>
          <a:schemeClr val="accent1"/>
        </a:buClr>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1" y="3657600"/>
            <a:ext cx="10515598" cy="1752600"/>
          </a:xfrm>
        </p:spPr>
        <p:txBody>
          <a:bodyPr>
            <a:noAutofit/>
          </a:bodyPr>
          <a:lstStyle/>
          <a:p>
            <a:r>
              <a:rPr lang="en-US" sz="4000" dirty="0"/>
              <a:t>Tax Classes and Transitional Assessment of Parcels with Capped Increases</a:t>
            </a:r>
          </a:p>
        </p:txBody>
      </p:sp>
      <p:sp>
        <p:nvSpPr>
          <p:cNvPr id="3" name="Subtitle 2"/>
          <p:cNvSpPr>
            <a:spLocks noGrp="1"/>
          </p:cNvSpPr>
          <p:nvPr>
            <p:ph type="subTitle" idx="1"/>
          </p:nvPr>
        </p:nvSpPr>
        <p:spPr>
          <a:xfrm>
            <a:off x="838201" y="5638800"/>
            <a:ext cx="10515598" cy="381000"/>
          </a:xfrm>
        </p:spPr>
        <p:txBody>
          <a:bodyPr>
            <a:normAutofit fontScale="92500" lnSpcReduction="10000"/>
          </a:bodyPr>
          <a:lstStyle/>
          <a:p>
            <a:r>
              <a:rPr lang="en-US" dirty="0"/>
              <a:t>New York City Department of Finance</a:t>
            </a:r>
          </a:p>
        </p:txBody>
      </p:sp>
    </p:spTree>
    <p:extLst>
      <p:ext uri="{BB962C8B-B14F-4D97-AF65-F5344CB8AC3E}">
        <p14:creationId xmlns:p14="http://schemas.microsoft.com/office/powerpoint/2010/main" val="2142729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145224"/>
          </a:xfrm>
        </p:spPr>
        <p:txBody>
          <a:bodyPr anchor="b">
            <a:normAutofit/>
          </a:bodyPr>
          <a:lstStyle/>
          <a:p>
            <a:r>
              <a:rPr lang="en-US" dirty="0"/>
              <a:t>Tax Class 2</a:t>
            </a:r>
          </a:p>
        </p:txBody>
      </p:sp>
      <p:sp>
        <p:nvSpPr>
          <p:cNvPr id="3" name="Content Placeholder 2">
            <a:extLst>
              <a:ext uri="{FF2B5EF4-FFF2-40B4-BE49-F238E27FC236}">
                <a16:creationId xmlns:a16="http://schemas.microsoft.com/office/drawing/2014/main" id="{333B97F0-09C5-4148-B31C-48D2B689E77B}"/>
              </a:ext>
            </a:extLst>
          </p:cNvPr>
          <p:cNvSpPr>
            <a:spLocks noGrp="1"/>
          </p:cNvSpPr>
          <p:nvPr>
            <p:ph sz="half" idx="1"/>
          </p:nvPr>
        </p:nvSpPr>
        <p:spPr>
          <a:xfrm>
            <a:off x="838200" y="1825625"/>
            <a:ext cx="5029200" cy="4351338"/>
          </a:xfrm>
        </p:spPr>
        <p:txBody>
          <a:bodyPr>
            <a:normAutofit/>
          </a:bodyPr>
          <a:lstStyle/>
          <a:p>
            <a:r>
              <a:rPr lang="en-US" dirty="0"/>
              <a:t>Properties that are predominantly residential in use with 4 or more units</a:t>
            </a:r>
          </a:p>
          <a:p>
            <a:r>
              <a:rPr lang="en-US" dirty="0"/>
              <a:t>Includes condominiums and cooperatives</a:t>
            </a:r>
          </a:p>
          <a:p>
            <a:r>
              <a:rPr lang="en-US" dirty="0"/>
              <a:t>Has a 45% assessment ratio</a:t>
            </a:r>
          </a:p>
          <a:p>
            <a:pPr marL="0" indent="0">
              <a:buNone/>
            </a:pPr>
            <a:endParaRPr lang="en-US" dirty="0"/>
          </a:p>
        </p:txBody>
      </p:sp>
      <p:sp>
        <p:nvSpPr>
          <p:cNvPr id="8" name="Content Placeholder 3">
            <a:extLst>
              <a:ext uri="{FF2B5EF4-FFF2-40B4-BE49-F238E27FC236}">
                <a16:creationId xmlns:a16="http://schemas.microsoft.com/office/drawing/2014/main" id="{4F3AE961-616D-4E41-4600-A2E51356527F}"/>
              </a:ext>
            </a:extLst>
          </p:cNvPr>
          <p:cNvSpPr>
            <a:spLocks noGrp="1"/>
          </p:cNvSpPr>
          <p:nvPr>
            <p:ph sz="half" idx="2"/>
          </p:nvPr>
        </p:nvSpPr>
        <p:spPr>
          <a:xfrm>
            <a:off x="6324600" y="1825625"/>
            <a:ext cx="5029200" cy="4351338"/>
          </a:xfrm>
        </p:spPr>
        <p:txBody>
          <a:bodyPr>
            <a:normAutofit/>
          </a:bodyPr>
          <a:lstStyle/>
          <a:p>
            <a:r>
              <a:rPr lang="en-US" dirty="0"/>
              <a:t>Tax Class 2 has three additional subcategories depending on unit count and use</a:t>
            </a:r>
          </a:p>
          <a:p>
            <a:pPr lvl="1"/>
            <a:r>
              <a:rPr lang="en-US" dirty="0"/>
              <a:t>Tax Class 2: predominantly residential with 11 or more units</a:t>
            </a:r>
          </a:p>
          <a:p>
            <a:pPr lvl="1"/>
            <a:r>
              <a:rPr lang="en-US" dirty="0"/>
              <a:t>Tax Class 2A: non-condo that is predominantly residential with 4-to-6 units</a:t>
            </a:r>
          </a:p>
          <a:p>
            <a:pPr lvl="1"/>
            <a:r>
              <a:rPr lang="en-US" dirty="0"/>
              <a:t>Tax Class 2B: non-condo that is predominantly residential with 7-to-10 units</a:t>
            </a:r>
          </a:p>
          <a:p>
            <a:pPr lvl="1"/>
            <a:r>
              <a:rPr lang="en-US" dirty="0"/>
              <a:t>Tax Class 2C: condo that has 2-to-10 units</a:t>
            </a:r>
          </a:p>
          <a:p>
            <a:endParaRPr lang="en-US" dirty="0"/>
          </a:p>
        </p:txBody>
      </p:sp>
      <p:pic>
        <p:nvPicPr>
          <p:cNvPr id="5" name="Picture 4">
            <a:extLst>
              <a:ext uri="{FF2B5EF4-FFF2-40B4-BE49-F238E27FC236}">
                <a16:creationId xmlns:a16="http://schemas.microsoft.com/office/drawing/2014/main" id="{C27A2729-C6B2-422D-9DED-DDDDEDF16391}"/>
              </a:ext>
            </a:extLst>
          </p:cNvPr>
          <p:cNvPicPr>
            <a:picLocks noChangeAspect="1"/>
          </p:cNvPicPr>
          <p:nvPr/>
        </p:nvPicPr>
        <p:blipFill>
          <a:blip r:embed="rId2"/>
          <a:stretch>
            <a:fillRect/>
          </a:stretch>
        </p:blipFill>
        <p:spPr>
          <a:xfrm>
            <a:off x="1447800" y="3809596"/>
            <a:ext cx="2724999" cy="2367367"/>
          </a:xfrm>
          <a:prstGeom prst="rect">
            <a:avLst/>
          </a:prstGeom>
        </p:spPr>
      </p:pic>
    </p:spTree>
    <p:extLst>
      <p:ext uri="{BB962C8B-B14F-4D97-AF65-F5344CB8AC3E}">
        <p14:creationId xmlns:p14="http://schemas.microsoft.com/office/powerpoint/2010/main" val="3440500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100" dirty="0"/>
              <a:t>Tax Class 3 – Utility company equipment and special franchise property</a:t>
            </a:r>
            <a:br>
              <a:rPr lang="en-US" dirty="0"/>
            </a:br>
            <a:br>
              <a:rPr lang="en-US" dirty="0"/>
            </a:br>
            <a:r>
              <a:rPr lang="en-US" sz="2000" dirty="0">
                <a:solidFill>
                  <a:schemeClr val="tx1"/>
                </a:solidFill>
              </a:rPr>
              <a:t>The Real Estate of Utility Companies (REUC) Unit are responsible for these parcels</a:t>
            </a:r>
            <a:endParaRPr lang="en-US" dirty="0"/>
          </a:p>
        </p:txBody>
      </p:sp>
      <p:sp>
        <p:nvSpPr>
          <p:cNvPr id="3" name="Text Placeholder 2"/>
          <p:cNvSpPr>
            <a:spLocks noGrp="1"/>
          </p:cNvSpPr>
          <p:nvPr>
            <p:ph type="body" idx="1"/>
          </p:nvPr>
        </p:nvSpPr>
        <p:spPr/>
        <p:txBody>
          <a:bodyPr>
            <a:normAutofit fontScale="85000" lnSpcReduction="10000"/>
          </a:bodyPr>
          <a:lstStyle/>
          <a:p>
            <a:r>
              <a:rPr lang="en-US" dirty="0"/>
              <a:t>The “R” indicates an REUC parcel, and the “S” indicates a subterranean parcel</a:t>
            </a:r>
          </a:p>
        </p:txBody>
      </p:sp>
      <p:pic>
        <p:nvPicPr>
          <p:cNvPr id="8" name="Content Placeholder 7">
            <a:extLst>
              <a:ext uri="{FF2B5EF4-FFF2-40B4-BE49-F238E27FC236}">
                <a16:creationId xmlns:a16="http://schemas.microsoft.com/office/drawing/2014/main" id="{5869D6F2-A08B-4A62-A2D9-960A881487D3}"/>
              </a:ext>
            </a:extLst>
          </p:cNvPr>
          <p:cNvPicPr>
            <a:picLocks noGrp="1" noChangeAspect="1"/>
          </p:cNvPicPr>
          <p:nvPr>
            <p:ph sz="half" idx="2"/>
          </p:nvPr>
        </p:nvPicPr>
        <p:blipFill>
          <a:blip r:embed="rId2"/>
          <a:stretch>
            <a:fillRect/>
          </a:stretch>
        </p:blipFill>
        <p:spPr>
          <a:xfrm>
            <a:off x="839788" y="3039031"/>
            <a:ext cx="5029200" cy="2626201"/>
          </a:xfrm>
        </p:spPr>
      </p:pic>
      <p:sp>
        <p:nvSpPr>
          <p:cNvPr id="5" name="Text Placeholder 4"/>
          <p:cNvSpPr>
            <a:spLocks noGrp="1"/>
          </p:cNvSpPr>
          <p:nvPr>
            <p:ph type="body" sz="quarter" idx="3"/>
          </p:nvPr>
        </p:nvSpPr>
        <p:spPr/>
        <p:txBody>
          <a:bodyPr>
            <a:normAutofit fontScale="85000" lnSpcReduction="10000"/>
          </a:bodyPr>
          <a:lstStyle/>
          <a:p>
            <a:pPr algn="ctr"/>
            <a:r>
              <a:rPr lang="en-US" dirty="0"/>
              <a:t>LIRR </a:t>
            </a:r>
          </a:p>
        </p:txBody>
      </p:sp>
      <p:pic>
        <p:nvPicPr>
          <p:cNvPr id="10" name="Content Placeholder 9">
            <a:extLst>
              <a:ext uri="{FF2B5EF4-FFF2-40B4-BE49-F238E27FC236}">
                <a16:creationId xmlns:a16="http://schemas.microsoft.com/office/drawing/2014/main" id="{BE19CE7E-0DA2-4C5D-9331-D7FDAE462DFC}"/>
              </a:ext>
            </a:extLst>
          </p:cNvPr>
          <p:cNvPicPr>
            <a:picLocks noGrp="1" noChangeAspect="1"/>
          </p:cNvPicPr>
          <p:nvPr>
            <p:ph sz="quarter" idx="4"/>
          </p:nvPr>
        </p:nvPicPr>
        <p:blipFill>
          <a:blip r:embed="rId3"/>
          <a:stretch>
            <a:fillRect/>
          </a:stretch>
        </p:blipFill>
        <p:spPr>
          <a:xfrm>
            <a:off x="6326188" y="3039032"/>
            <a:ext cx="5351680" cy="2476946"/>
          </a:xfrm>
        </p:spPr>
      </p:pic>
    </p:spTree>
    <p:extLst>
      <p:ext uri="{BB962C8B-B14F-4D97-AF65-F5344CB8AC3E}">
        <p14:creationId xmlns:p14="http://schemas.microsoft.com/office/powerpoint/2010/main" val="3387061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5B09A59-D372-4232-91AC-42852ECABAAF}"/>
              </a:ext>
            </a:extLst>
          </p:cNvPr>
          <p:cNvPicPr>
            <a:picLocks noGrp="1" noChangeAspect="1"/>
          </p:cNvPicPr>
          <p:nvPr>
            <p:ph idx="1"/>
          </p:nvPr>
        </p:nvPicPr>
        <p:blipFill>
          <a:blip r:embed="rId2"/>
          <a:stretch>
            <a:fillRect/>
          </a:stretch>
        </p:blipFill>
        <p:spPr>
          <a:xfrm>
            <a:off x="1033463" y="1825625"/>
            <a:ext cx="3357563" cy="2216150"/>
          </a:xfrm>
        </p:spPr>
      </p:pic>
      <p:pic>
        <p:nvPicPr>
          <p:cNvPr id="9" name="Picture 8">
            <a:extLst>
              <a:ext uri="{FF2B5EF4-FFF2-40B4-BE49-F238E27FC236}">
                <a16:creationId xmlns:a16="http://schemas.microsoft.com/office/drawing/2014/main" id="{D25992D6-05F4-4E0C-AFA6-C6CF9A0BBA45}"/>
              </a:ext>
            </a:extLst>
          </p:cNvPr>
          <p:cNvPicPr>
            <a:picLocks noChangeAspect="1"/>
          </p:cNvPicPr>
          <p:nvPr/>
        </p:nvPicPr>
        <p:blipFill>
          <a:blip r:embed="rId3"/>
          <a:stretch>
            <a:fillRect/>
          </a:stretch>
        </p:blipFill>
        <p:spPr>
          <a:xfrm>
            <a:off x="4459288" y="1825625"/>
            <a:ext cx="2803525" cy="2216150"/>
          </a:xfrm>
          <a:prstGeom prst="rect">
            <a:avLst/>
          </a:prstGeom>
        </p:spPr>
      </p:pic>
      <p:pic>
        <p:nvPicPr>
          <p:cNvPr id="13" name="Picture 12">
            <a:extLst>
              <a:ext uri="{FF2B5EF4-FFF2-40B4-BE49-F238E27FC236}">
                <a16:creationId xmlns:a16="http://schemas.microsoft.com/office/drawing/2014/main" id="{9D2B098A-C369-425A-A5AF-8755F55CC1D5}"/>
              </a:ext>
            </a:extLst>
          </p:cNvPr>
          <p:cNvPicPr>
            <a:picLocks noChangeAspect="1"/>
          </p:cNvPicPr>
          <p:nvPr/>
        </p:nvPicPr>
        <p:blipFill>
          <a:blip r:embed="rId4"/>
          <a:stretch>
            <a:fillRect/>
          </a:stretch>
        </p:blipFill>
        <p:spPr>
          <a:xfrm>
            <a:off x="7331075" y="1825625"/>
            <a:ext cx="3829050" cy="2216150"/>
          </a:xfrm>
          <a:prstGeom prst="rect">
            <a:avLst/>
          </a:prstGeom>
        </p:spPr>
      </p:pic>
      <p:pic>
        <p:nvPicPr>
          <p:cNvPr id="7" name="Picture 6">
            <a:extLst>
              <a:ext uri="{FF2B5EF4-FFF2-40B4-BE49-F238E27FC236}">
                <a16:creationId xmlns:a16="http://schemas.microsoft.com/office/drawing/2014/main" id="{8AA6ACE1-7DFC-46BD-8BFD-BBFC3506F6FC}"/>
              </a:ext>
            </a:extLst>
          </p:cNvPr>
          <p:cNvPicPr>
            <a:picLocks noChangeAspect="1"/>
          </p:cNvPicPr>
          <p:nvPr/>
        </p:nvPicPr>
        <p:blipFill>
          <a:blip r:embed="rId5"/>
          <a:stretch>
            <a:fillRect/>
          </a:stretch>
        </p:blipFill>
        <p:spPr>
          <a:xfrm>
            <a:off x="1033463" y="4110038"/>
            <a:ext cx="3494088" cy="2066925"/>
          </a:xfrm>
          <a:prstGeom prst="rect">
            <a:avLst/>
          </a:prstGeom>
        </p:spPr>
      </p:pic>
      <p:pic>
        <p:nvPicPr>
          <p:cNvPr id="11" name="Picture 10">
            <a:extLst>
              <a:ext uri="{FF2B5EF4-FFF2-40B4-BE49-F238E27FC236}">
                <a16:creationId xmlns:a16="http://schemas.microsoft.com/office/drawing/2014/main" id="{9BAD5A27-E875-4AA1-85E9-6DB6FC45F2F9}"/>
              </a:ext>
            </a:extLst>
          </p:cNvPr>
          <p:cNvPicPr>
            <a:picLocks noChangeAspect="1"/>
          </p:cNvPicPr>
          <p:nvPr/>
        </p:nvPicPr>
        <p:blipFill>
          <a:blip r:embed="rId6"/>
          <a:stretch>
            <a:fillRect/>
          </a:stretch>
        </p:blipFill>
        <p:spPr>
          <a:xfrm>
            <a:off x="4595813" y="4110038"/>
            <a:ext cx="3017838" cy="2066925"/>
          </a:xfrm>
          <a:prstGeom prst="rect">
            <a:avLst/>
          </a:prstGeom>
        </p:spPr>
      </p:pic>
      <p:pic>
        <p:nvPicPr>
          <p:cNvPr id="15" name="Picture 14">
            <a:extLst>
              <a:ext uri="{FF2B5EF4-FFF2-40B4-BE49-F238E27FC236}">
                <a16:creationId xmlns:a16="http://schemas.microsoft.com/office/drawing/2014/main" id="{D4648CBE-F944-47DA-8DF5-999AC70B67D2}"/>
              </a:ext>
            </a:extLst>
          </p:cNvPr>
          <p:cNvPicPr>
            <a:picLocks noChangeAspect="1"/>
          </p:cNvPicPr>
          <p:nvPr/>
        </p:nvPicPr>
        <p:blipFill>
          <a:blip r:embed="rId7"/>
          <a:stretch>
            <a:fillRect/>
          </a:stretch>
        </p:blipFill>
        <p:spPr>
          <a:xfrm>
            <a:off x="7681913" y="4110038"/>
            <a:ext cx="3476625" cy="2066925"/>
          </a:xfrm>
          <a:prstGeom prst="rect">
            <a:avLst/>
          </a:prstGeom>
        </p:spPr>
      </p:pic>
      <p:sp>
        <p:nvSpPr>
          <p:cNvPr id="2" name="Title 1">
            <a:extLst>
              <a:ext uri="{FF2B5EF4-FFF2-40B4-BE49-F238E27FC236}">
                <a16:creationId xmlns:a16="http://schemas.microsoft.com/office/drawing/2014/main" id="{871D4344-4014-463F-A4F0-08695DEE4218}"/>
              </a:ext>
            </a:extLst>
          </p:cNvPr>
          <p:cNvSpPr>
            <a:spLocks noGrp="1"/>
          </p:cNvSpPr>
          <p:nvPr>
            <p:ph type="title"/>
          </p:nvPr>
        </p:nvSpPr>
        <p:spPr>
          <a:xfrm>
            <a:off x="838200" y="365126"/>
            <a:ext cx="10515600" cy="1145224"/>
          </a:xfrm>
        </p:spPr>
        <p:txBody>
          <a:bodyPr anchor="b">
            <a:normAutofit fontScale="90000"/>
          </a:bodyPr>
          <a:lstStyle/>
          <a:p>
            <a:r>
              <a:rPr lang="en-US" sz="3100" dirty="0"/>
              <a:t>Tax Class 4 – all other uses including, but not limited to, offices, retail, industrial, hospitals, garages, etc.  These parcels have a 45% assessment ratio</a:t>
            </a:r>
          </a:p>
        </p:txBody>
      </p:sp>
    </p:spTree>
    <p:extLst>
      <p:ext uri="{BB962C8B-B14F-4D97-AF65-F5344CB8AC3E}">
        <p14:creationId xmlns:p14="http://schemas.microsoft.com/office/powerpoint/2010/main" val="412943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1248" y="3429000"/>
            <a:ext cx="9601200" cy="1838519"/>
          </a:xfrm>
        </p:spPr>
        <p:txBody>
          <a:bodyPr anchor="b">
            <a:normAutofit/>
          </a:bodyPr>
          <a:lstStyle/>
          <a:p>
            <a:r>
              <a:rPr lang="en-US" dirty="0"/>
              <a:t>Assessment Ratios and Actual Assessed Value</a:t>
            </a:r>
          </a:p>
        </p:txBody>
      </p:sp>
      <p:sp>
        <p:nvSpPr>
          <p:cNvPr id="9" name="Text Placeholder 2">
            <a:extLst>
              <a:ext uri="{FF2B5EF4-FFF2-40B4-BE49-F238E27FC236}">
                <a16:creationId xmlns:a16="http://schemas.microsoft.com/office/drawing/2014/main" id="{9C76C71E-D5B8-53D9-AE87-3E6B971F45F4}"/>
              </a:ext>
            </a:extLst>
          </p:cNvPr>
          <p:cNvSpPr>
            <a:spLocks noGrp="1"/>
          </p:cNvSpPr>
          <p:nvPr>
            <p:ph type="body" idx="1"/>
          </p:nvPr>
        </p:nvSpPr>
        <p:spPr>
          <a:xfrm>
            <a:off x="841248" y="5340096"/>
            <a:ext cx="9601200" cy="475488"/>
          </a:xfrm>
        </p:spPr>
        <p:txBody>
          <a:bodyPr/>
          <a:lstStyle/>
          <a:p>
            <a:r>
              <a:rPr lang="en-US" dirty="0"/>
              <a:t>How to calculate the Actual Assessed Value</a:t>
            </a:r>
          </a:p>
        </p:txBody>
      </p:sp>
    </p:spTree>
    <p:extLst>
      <p:ext uri="{BB962C8B-B14F-4D97-AF65-F5344CB8AC3E}">
        <p14:creationId xmlns:p14="http://schemas.microsoft.com/office/powerpoint/2010/main" val="1827431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Assessment Ratios and Actual Assessed Value	</a:t>
            </a:r>
          </a:p>
        </p:txBody>
      </p:sp>
      <p:sp>
        <p:nvSpPr>
          <p:cNvPr id="5" name="Content Placeholder 4">
            <a:extLst>
              <a:ext uri="{FF2B5EF4-FFF2-40B4-BE49-F238E27FC236}">
                <a16:creationId xmlns:a16="http://schemas.microsoft.com/office/drawing/2014/main" id="{8D5694F0-85C1-4130-B6B0-EF4B5F7DAD98}"/>
              </a:ext>
            </a:extLst>
          </p:cNvPr>
          <p:cNvSpPr>
            <a:spLocks noGrp="1"/>
          </p:cNvSpPr>
          <p:nvPr>
            <p:ph sz="half" idx="1"/>
          </p:nvPr>
        </p:nvSpPr>
        <p:spPr/>
        <p:txBody>
          <a:bodyPr/>
          <a:lstStyle/>
          <a:p>
            <a:pPr marL="0" indent="0">
              <a:buNone/>
            </a:pPr>
            <a:r>
              <a:rPr lang="en-US" dirty="0"/>
              <a:t>All Tax Class 1 parcels have a 6% assessment ratio</a:t>
            </a:r>
          </a:p>
          <a:p>
            <a:endParaRPr lang="en-US" dirty="0"/>
          </a:p>
          <a:p>
            <a:r>
              <a:rPr lang="en-US" dirty="0"/>
              <a:t>Market Value:  $1,255,000</a:t>
            </a:r>
          </a:p>
          <a:p>
            <a:r>
              <a:rPr lang="en-US" dirty="0"/>
              <a:t>Assessment Ratio:  6%</a:t>
            </a:r>
          </a:p>
          <a:p>
            <a:r>
              <a:rPr lang="en-US" dirty="0"/>
              <a:t>Actual Assessed Value:  $75,300</a:t>
            </a:r>
          </a:p>
          <a:p>
            <a:endParaRPr lang="en-US" dirty="0"/>
          </a:p>
          <a:p>
            <a:pPr marL="0" indent="0">
              <a:buNone/>
            </a:pPr>
            <a:endParaRPr lang="en-US" dirty="0"/>
          </a:p>
        </p:txBody>
      </p:sp>
      <p:sp>
        <p:nvSpPr>
          <p:cNvPr id="6" name="Content Placeholder 5">
            <a:extLst>
              <a:ext uri="{FF2B5EF4-FFF2-40B4-BE49-F238E27FC236}">
                <a16:creationId xmlns:a16="http://schemas.microsoft.com/office/drawing/2014/main" id="{0AC169EE-3C52-483B-BE22-161BE9636AD2}"/>
              </a:ext>
            </a:extLst>
          </p:cNvPr>
          <p:cNvSpPr>
            <a:spLocks noGrp="1"/>
          </p:cNvSpPr>
          <p:nvPr>
            <p:ph sz="half" idx="2"/>
          </p:nvPr>
        </p:nvSpPr>
        <p:spPr/>
        <p:txBody>
          <a:bodyPr/>
          <a:lstStyle/>
          <a:p>
            <a:pPr marL="0" indent="0">
              <a:buNone/>
            </a:pPr>
            <a:r>
              <a:rPr lang="en-US" dirty="0"/>
              <a:t>All other tax classes have a 45% assessment ratio</a:t>
            </a:r>
          </a:p>
          <a:p>
            <a:pPr marL="0" indent="0">
              <a:buNone/>
            </a:pPr>
            <a:endParaRPr lang="en-US" dirty="0"/>
          </a:p>
          <a:p>
            <a:r>
              <a:rPr lang="en-US" dirty="0"/>
              <a:t>Market Value:  $984,000</a:t>
            </a:r>
          </a:p>
          <a:p>
            <a:r>
              <a:rPr lang="en-US" dirty="0"/>
              <a:t>Assessment Ratio:  45%</a:t>
            </a:r>
          </a:p>
          <a:p>
            <a:r>
              <a:rPr lang="en-US" dirty="0"/>
              <a:t>Actual Assessed Value  $442,800</a:t>
            </a:r>
          </a:p>
        </p:txBody>
      </p:sp>
      <p:pic>
        <p:nvPicPr>
          <p:cNvPr id="8" name="Picture 7">
            <a:extLst>
              <a:ext uri="{FF2B5EF4-FFF2-40B4-BE49-F238E27FC236}">
                <a16:creationId xmlns:a16="http://schemas.microsoft.com/office/drawing/2014/main" id="{F2161134-DDB6-433C-8798-F414369B6019}"/>
              </a:ext>
            </a:extLst>
          </p:cNvPr>
          <p:cNvPicPr>
            <a:picLocks noChangeAspect="1"/>
          </p:cNvPicPr>
          <p:nvPr/>
        </p:nvPicPr>
        <p:blipFill>
          <a:blip r:embed="rId2"/>
          <a:stretch>
            <a:fillRect/>
          </a:stretch>
        </p:blipFill>
        <p:spPr>
          <a:xfrm>
            <a:off x="1371600" y="5029200"/>
            <a:ext cx="3076353" cy="533400"/>
          </a:xfrm>
          <a:prstGeom prst="rect">
            <a:avLst/>
          </a:prstGeom>
        </p:spPr>
      </p:pic>
      <p:pic>
        <p:nvPicPr>
          <p:cNvPr id="10" name="Picture 9">
            <a:extLst>
              <a:ext uri="{FF2B5EF4-FFF2-40B4-BE49-F238E27FC236}">
                <a16:creationId xmlns:a16="http://schemas.microsoft.com/office/drawing/2014/main" id="{719C21D6-E1B1-475B-8DE2-2D68C746AAEC}"/>
              </a:ext>
            </a:extLst>
          </p:cNvPr>
          <p:cNvPicPr>
            <a:picLocks noChangeAspect="1"/>
          </p:cNvPicPr>
          <p:nvPr/>
        </p:nvPicPr>
        <p:blipFill>
          <a:blip r:embed="rId3"/>
          <a:stretch>
            <a:fillRect/>
          </a:stretch>
        </p:blipFill>
        <p:spPr>
          <a:xfrm>
            <a:off x="6858000" y="5029200"/>
            <a:ext cx="3187995" cy="533400"/>
          </a:xfrm>
          <a:prstGeom prst="rect">
            <a:avLst/>
          </a:prstGeom>
        </p:spPr>
      </p:pic>
    </p:spTree>
    <p:extLst>
      <p:ext uri="{BB962C8B-B14F-4D97-AF65-F5344CB8AC3E}">
        <p14:creationId xmlns:p14="http://schemas.microsoft.com/office/powerpoint/2010/main" val="2521986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179956-D784-4646-BC96-DE31402A97FA}"/>
              </a:ext>
            </a:extLst>
          </p:cNvPr>
          <p:cNvSpPr>
            <a:spLocks noGrp="1"/>
          </p:cNvSpPr>
          <p:nvPr>
            <p:ph type="title"/>
          </p:nvPr>
        </p:nvSpPr>
        <p:spPr/>
        <p:txBody>
          <a:bodyPr>
            <a:normAutofit/>
          </a:bodyPr>
          <a:lstStyle/>
          <a:p>
            <a:r>
              <a:rPr lang="en-US" dirty="0"/>
              <a:t>Capped increase in Taxable Assessed Value</a:t>
            </a:r>
          </a:p>
        </p:txBody>
      </p:sp>
      <p:sp>
        <p:nvSpPr>
          <p:cNvPr id="3" name="Subtitle 2">
            <a:extLst>
              <a:ext uri="{FF2B5EF4-FFF2-40B4-BE49-F238E27FC236}">
                <a16:creationId xmlns:a16="http://schemas.microsoft.com/office/drawing/2014/main" id="{E4BB4C05-66B0-4258-B75D-9AEE3EC14FDD}"/>
              </a:ext>
            </a:extLst>
          </p:cNvPr>
          <p:cNvSpPr>
            <a:spLocks noGrp="1"/>
          </p:cNvSpPr>
          <p:nvPr>
            <p:ph type="body" idx="1"/>
          </p:nvPr>
        </p:nvSpPr>
        <p:spPr/>
        <p:txBody>
          <a:bodyPr/>
          <a:lstStyle/>
          <a:p>
            <a:r>
              <a:rPr lang="en-US" dirty="0"/>
              <a:t>RPTL § 1805</a:t>
            </a:r>
          </a:p>
        </p:txBody>
      </p:sp>
    </p:spTree>
    <p:extLst>
      <p:ext uri="{BB962C8B-B14F-4D97-AF65-F5344CB8AC3E}">
        <p14:creationId xmlns:p14="http://schemas.microsoft.com/office/powerpoint/2010/main" val="4293967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0C387-7D3A-41C9-A305-2F136CAD0E9D}"/>
              </a:ext>
            </a:extLst>
          </p:cNvPr>
          <p:cNvSpPr>
            <a:spLocks noGrp="1"/>
          </p:cNvSpPr>
          <p:nvPr>
            <p:ph type="title"/>
          </p:nvPr>
        </p:nvSpPr>
        <p:spPr>
          <a:xfrm>
            <a:off x="838200" y="365126"/>
            <a:ext cx="10515600" cy="1145224"/>
          </a:xfrm>
        </p:spPr>
        <p:txBody>
          <a:bodyPr anchor="b">
            <a:normAutofit/>
          </a:bodyPr>
          <a:lstStyle/>
          <a:p>
            <a:r>
              <a:rPr lang="en-US" dirty="0"/>
              <a:t>RPTL § 1805 as applied to Tax Class 1, 1A, 1B, 1C, and 1D – The “6-20” rule</a:t>
            </a:r>
          </a:p>
        </p:txBody>
      </p:sp>
      <p:sp>
        <p:nvSpPr>
          <p:cNvPr id="3" name="Content Placeholder 2">
            <a:extLst>
              <a:ext uri="{FF2B5EF4-FFF2-40B4-BE49-F238E27FC236}">
                <a16:creationId xmlns:a16="http://schemas.microsoft.com/office/drawing/2014/main" id="{8934A73A-7FC5-454C-A58E-E2A8D6AF7E68}"/>
              </a:ext>
            </a:extLst>
          </p:cNvPr>
          <p:cNvSpPr>
            <a:spLocks noGrp="1"/>
          </p:cNvSpPr>
          <p:nvPr>
            <p:ph sz="half" idx="1"/>
          </p:nvPr>
        </p:nvSpPr>
        <p:spPr>
          <a:xfrm>
            <a:off x="838200" y="1825625"/>
            <a:ext cx="5029200" cy="4351338"/>
          </a:xfrm>
        </p:spPr>
        <p:txBody>
          <a:bodyPr>
            <a:normAutofit/>
          </a:bodyPr>
          <a:lstStyle/>
          <a:p>
            <a:pPr marL="0" indent="0">
              <a:lnSpc>
                <a:spcPct val="100000"/>
              </a:lnSpc>
              <a:buNone/>
            </a:pPr>
            <a:r>
              <a:rPr lang="en-US" dirty="0"/>
              <a:t>The assessor of any special assessing unit shall not increase the assessment of any individual parcel classified in class one in any one year, as measured from the assessment on the previous year's assessment roll, by more than six percent and shall not increase such assessment by more than twenty percent in any five-year period.</a:t>
            </a:r>
          </a:p>
        </p:txBody>
      </p:sp>
      <p:pic>
        <p:nvPicPr>
          <p:cNvPr id="5" name="Picture 4">
            <a:extLst>
              <a:ext uri="{FF2B5EF4-FFF2-40B4-BE49-F238E27FC236}">
                <a16:creationId xmlns:a16="http://schemas.microsoft.com/office/drawing/2014/main" id="{10281469-CE26-49A2-9560-C18DB0E255FF}"/>
              </a:ext>
            </a:extLst>
          </p:cNvPr>
          <p:cNvPicPr>
            <a:picLocks noChangeAspect="1"/>
          </p:cNvPicPr>
          <p:nvPr/>
        </p:nvPicPr>
        <p:blipFill>
          <a:blip r:embed="rId2"/>
          <a:stretch>
            <a:fillRect/>
          </a:stretch>
        </p:blipFill>
        <p:spPr>
          <a:xfrm>
            <a:off x="6324600" y="1874622"/>
            <a:ext cx="5029200" cy="4253344"/>
          </a:xfrm>
          <a:prstGeom prst="rect">
            <a:avLst/>
          </a:prstGeom>
          <a:noFill/>
        </p:spPr>
      </p:pic>
    </p:spTree>
    <p:extLst>
      <p:ext uri="{BB962C8B-B14F-4D97-AF65-F5344CB8AC3E}">
        <p14:creationId xmlns:p14="http://schemas.microsoft.com/office/powerpoint/2010/main" val="395316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AB215-B2B1-4C84-88D0-0EAA9415ADFE}"/>
              </a:ext>
            </a:extLst>
          </p:cNvPr>
          <p:cNvSpPr>
            <a:spLocks noGrp="1"/>
          </p:cNvSpPr>
          <p:nvPr>
            <p:ph type="title"/>
          </p:nvPr>
        </p:nvSpPr>
        <p:spPr>
          <a:xfrm>
            <a:off x="838200" y="365126"/>
            <a:ext cx="10515600" cy="1145224"/>
          </a:xfrm>
        </p:spPr>
        <p:txBody>
          <a:bodyPr anchor="b">
            <a:normAutofit/>
          </a:bodyPr>
          <a:lstStyle/>
          <a:p>
            <a:r>
              <a:rPr lang="en-US" dirty="0"/>
              <a:t>RPTL § 1805 as applied to Tax Class 2A, 2B, and 2C – The “8-30” rule</a:t>
            </a:r>
          </a:p>
        </p:txBody>
      </p:sp>
      <p:sp>
        <p:nvSpPr>
          <p:cNvPr id="3" name="Content Placeholder 2">
            <a:extLst>
              <a:ext uri="{FF2B5EF4-FFF2-40B4-BE49-F238E27FC236}">
                <a16:creationId xmlns:a16="http://schemas.microsoft.com/office/drawing/2014/main" id="{32669925-7C26-4C07-A88A-2452FF10861A}"/>
              </a:ext>
            </a:extLst>
          </p:cNvPr>
          <p:cNvSpPr>
            <a:spLocks noGrp="1"/>
          </p:cNvSpPr>
          <p:nvPr>
            <p:ph sz="half" idx="1"/>
          </p:nvPr>
        </p:nvSpPr>
        <p:spPr>
          <a:xfrm>
            <a:off x="838200" y="1825625"/>
            <a:ext cx="5029200" cy="4351338"/>
          </a:xfrm>
        </p:spPr>
        <p:txBody>
          <a:bodyPr>
            <a:normAutofit/>
          </a:bodyPr>
          <a:lstStyle/>
          <a:p>
            <a:pPr marL="0" indent="0">
              <a:lnSpc>
                <a:spcPct val="100000"/>
              </a:lnSpc>
              <a:buNone/>
            </a:pPr>
            <a:r>
              <a:rPr lang="en-US" dirty="0"/>
              <a:t>The assessment roll of a special assessing unit wholly contained within a city shall identify those parcels classified in class two which have fewer than eleven units.  The assessor of any such special assessing unit shall not increase the assessment of any parcel so identified in any one year, as measured from the actual assessment on the previous year's assessment roll, by more than eight percent and shall not increase such assessment by more than thirty percent in any five-year period.</a:t>
            </a:r>
          </a:p>
        </p:txBody>
      </p:sp>
      <p:pic>
        <p:nvPicPr>
          <p:cNvPr id="7" name="Picture 6">
            <a:extLst>
              <a:ext uri="{FF2B5EF4-FFF2-40B4-BE49-F238E27FC236}">
                <a16:creationId xmlns:a16="http://schemas.microsoft.com/office/drawing/2014/main" id="{DED01DB2-0731-4CE1-BD3A-9305AE1D9471}"/>
              </a:ext>
            </a:extLst>
          </p:cNvPr>
          <p:cNvPicPr>
            <a:picLocks noChangeAspect="1"/>
          </p:cNvPicPr>
          <p:nvPr/>
        </p:nvPicPr>
        <p:blipFill rotWithShape="1">
          <a:blip r:embed="rId2"/>
          <a:srcRect l="6310" r="16249"/>
          <a:stretch/>
        </p:blipFill>
        <p:spPr>
          <a:xfrm>
            <a:off x="6324600" y="1825625"/>
            <a:ext cx="5029200" cy="4351338"/>
          </a:xfrm>
          <a:prstGeom prst="rect">
            <a:avLst/>
          </a:prstGeom>
          <a:noFill/>
        </p:spPr>
      </p:pic>
    </p:spTree>
    <p:extLst>
      <p:ext uri="{BB962C8B-B14F-4D97-AF65-F5344CB8AC3E}">
        <p14:creationId xmlns:p14="http://schemas.microsoft.com/office/powerpoint/2010/main" val="3225222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AE160391-45AB-3D17-B51B-AADFF6F4B6A4}"/>
              </a:ext>
            </a:extLst>
          </p:cNvPr>
          <p:cNvSpPr>
            <a:spLocks noGrp="1"/>
          </p:cNvSpPr>
          <p:nvPr>
            <p:ph type="title"/>
          </p:nvPr>
        </p:nvSpPr>
        <p:spPr>
          <a:xfrm>
            <a:off x="838200" y="365126"/>
            <a:ext cx="10515600" cy="1145224"/>
          </a:xfrm>
        </p:spPr>
        <p:txBody>
          <a:bodyPr/>
          <a:lstStyle/>
          <a:p>
            <a:r>
              <a:rPr lang="en-US" dirty="0"/>
              <a:t>Tax Class 1 five-year schedule with no physical changes or changes in equalization</a:t>
            </a:r>
          </a:p>
        </p:txBody>
      </p:sp>
      <p:pic>
        <p:nvPicPr>
          <p:cNvPr id="2" name="Picture 1">
            <a:extLst>
              <a:ext uri="{FF2B5EF4-FFF2-40B4-BE49-F238E27FC236}">
                <a16:creationId xmlns:a16="http://schemas.microsoft.com/office/drawing/2014/main" id="{CD438226-0AE2-4178-A972-841726DD7DAF}"/>
              </a:ext>
            </a:extLst>
          </p:cNvPr>
          <p:cNvPicPr>
            <a:picLocks noChangeAspect="1"/>
          </p:cNvPicPr>
          <p:nvPr/>
        </p:nvPicPr>
        <p:blipFill>
          <a:blip r:embed="rId2"/>
          <a:stretch>
            <a:fillRect/>
          </a:stretch>
        </p:blipFill>
        <p:spPr>
          <a:xfrm>
            <a:off x="838200" y="1832452"/>
            <a:ext cx="10515600" cy="4337684"/>
          </a:xfrm>
          <a:prstGeom prst="rect">
            <a:avLst/>
          </a:prstGeom>
          <a:noFill/>
        </p:spPr>
      </p:pic>
    </p:spTree>
    <p:extLst>
      <p:ext uri="{BB962C8B-B14F-4D97-AF65-F5344CB8AC3E}">
        <p14:creationId xmlns:p14="http://schemas.microsoft.com/office/powerpoint/2010/main" val="3889889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AE857-E4C5-43FF-A28E-D48C1615BA01}"/>
              </a:ext>
            </a:extLst>
          </p:cNvPr>
          <p:cNvSpPr>
            <a:spLocks noGrp="1"/>
          </p:cNvSpPr>
          <p:nvPr>
            <p:ph type="title"/>
          </p:nvPr>
        </p:nvSpPr>
        <p:spPr/>
        <p:txBody>
          <a:bodyPr/>
          <a:lstStyle/>
          <a:p>
            <a:r>
              <a:rPr lang="en-US" dirty="0"/>
              <a:t>Physical / Quantity Changes</a:t>
            </a:r>
          </a:p>
        </p:txBody>
      </p:sp>
      <p:sp>
        <p:nvSpPr>
          <p:cNvPr id="3" name="Content Placeholder 2">
            <a:extLst>
              <a:ext uri="{FF2B5EF4-FFF2-40B4-BE49-F238E27FC236}">
                <a16:creationId xmlns:a16="http://schemas.microsoft.com/office/drawing/2014/main" id="{174E9B41-4947-4ED3-B4BD-AB84404AE43F}"/>
              </a:ext>
            </a:extLst>
          </p:cNvPr>
          <p:cNvSpPr>
            <a:spLocks noGrp="1"/>
          </p:cNvSpPr>
          <p:nvPr>
            <p:ph sz="half" idx="1"/>
          </p:nvPr>
        </p:nvSpPr>
        <p:spPr>
          <a:xfrm>
            <a:off x="838200" y="1825624"/>
            <a:ext cx="5029200" cy="4575175"/>
          </a:xfrm>
        </p:spPr>
        <p:txBody>
          <a:bodyPr>
            <a:normAutofit lnSpcReduction="10000"/>
          </a:bodyPr>
          <a:lstStyle/>
          <a:p>
            <a:pPr>
              <a:lnSpc>
                <a:spcPct val="110000"/>
              </a:lnSpc>
            </a:pPr>
            <a:r>
              <a:rPr lang="en-US" dirty="0"/>
              <a:t>Increases</a:t>
            </a:r>
            <a:endParaRPr lang="en-US" sz="1800" dirty="0"/>
          </a:p>
          <a:p>
            <a:pPr lvl="1">
              <a:lnSpc>
                <a:spcPct val="110000"/>
              </a:lnSpc>
            </a:pPr>
            <a:r>
              <a:rPr lang="en-US" sz="1600" dirty="0"/>
              <a:t>New Construction</a:t>
            </a:r>
          </a:p>
          <a:p>
            <a:pPr lvl="1">
              <a:lnSpc>
                <a:spcPct val="110000"/>
              </a:lnSpc>
            </a:pPr>
            <a:r>
              <a:rPr lang="en-US" sz="1600" dirty="0"/>
              <a:t>New Addition</a:t>
            </a:r>
          </a:p>
          <a:p>
            <a:pPr lvl="1">
              <a:lnSpc>
                <a:spcPct val="110000"/>
              </a:lnSpc>
            </a:pPr>
            <a:r>
              <a:rPr lang="en-US" sz="1600" dirty="0"/>
              <a:t>Improvements/Renovation</a:t>
            </a:r>
          </a:p>
          <a:p>
            <a:pPr lvl="1">
              <a:lnSpc>
                <a:spcPct val="110000"/>
              </a:lnSpc>
            </a:pPr>
            <a:r>
              <a:rPr lang="en-US" sz="1600" dirty="0"/>
              <a:t>Partial Construction</a:t>
            </a:r>
          </a:p>
          <a:p>
            <a:pPr lvl="1">
              <a:lnSpc>
                <a:spcPct val="110000"/>
              </a:lnSpc>
            </a:pPr>
            <a:r>
              <a:rPr lang="en-US" sz="1600" dirty="0"/>
              <a:t>New Equipment</a:t>
            </a:r>
          </a:p>
          <a:p>
            <a:pPr lvl="1">
              <a:lnSpc>
                <a:spcPct val="110000"/>
              </a:lnSpc>
            </a:pPr>
            <a:r>
              <a:rPr lang="en-US" sz="1600" dirty="0"/>
              <a:t>Placement of Mobile Home</a:t>
            </a:r>
          </a:p>
          <a:p>
            <a:pPr lvl="1">
              <a:lnSpc>
                <a:spcPct val="110000"/>
              </a:lnSpc>
            </a:pPr>
            <a:r>
              <a:rPr lang="en-US" sz="1600" dirty="0"/>
              <a:t>Omitted Property</a:t>
            </a:r>
          </a:p>
          <a:p>
            <a:pPr lvl="1">
              <a:lnSpc>
                <a:spcPct val="110000"/>
              </a:lnSpc>
            </a:pPr>
            <a:r>
              <a:rPr lang="en-US" sz="1600" dirty="0"/>
              <a:t>Land Gains</a:t>
            </a:r>
          </a:p>
          <a:p>
            <a:pPr lvl="1">
              <a:lnSpc>
                <a:spcPct val="110000"/>
              </a:lnSpc>
            </a:pPr>
            <a:r>
              <a:rPr lang="en-US" sz="1600" dirty="0"/>
              <a:t>Land Annexed</a:t>
            </a:r>
          </a:p>
          <a:p>
            <a:pPr lvl="1">
              <a:lnSpc>
                <a:spcPct val="110000"/>
              </a:lnSpc>
            </a:pPr>
            <a:r>
              <a:rPr lang="en-US" sz="1600" dirty="0"/>
              <a:t>Tax Map Revision</a:t>
            </a:r>
          </a:p>
          <a:p>
            <a:pPr lvl="1">
              <a:lnSpc>
                <a:spcPct val="110000"/>
              </a:lnSpc>
            </a:pPr>
            <a:r>
              <a:rPr lang="en-US" sz="1600" dirty="0"/>
              <a:t>Increased Production of Oil &amp; Gas Rights</a:t>
            </a:r>
          </a:p>
          <a:p>
            <a:pPr marL="228600" lvl="1" indent="0">
              <a:buNone/>
            </a:pPr>
            <a:endParaRPr lang="en-US" dirty="0"/>
          </a:p>
        </p:txBody>
      </p:sp>
      <p:sp>
        <p:nvSpPr>
          <p:cNvPr id="4" name="Content Placeholder 3">
            <a:extLst>
              <a:ext uri="{FF2B5EF4-FFF2-40B4-BE49-F238E27FC236}">
                <a16:creationId xmlns:a16="http://schemas.microsoft.com/office/drawing/2014/main" id="{4A8E1398-8908-4827-9410-3F1FB87232CD}"/>
              </a:ext>
            </a:extLst>
          </p:cNvPr>
          <p:cNvSpPr>
            <a:spLocks noGrp="1"/>
          </p:cNvSpPr>
          <p:nvPr>
            <p:ph sz="half" idx="2"/>
          </p:nvPr>
        </p:nvSpPr>
        <p:spPr/>
        <p:txBody>
          <a:bodyPr>
            <a:normAutofit lnSpcReduction="10000"/>
          </a:bodyPr>
          <a:lstStyle/>
          <a:p>
            <a:pPr>
              <a:lnSpc>
                <a:spcPct val="110000"/>
              </a:lnSpc>
            </a:pPr>
            <a:r>
              <a:rPr lang="en-US" dirty="0"/>
              <a:t>Decreases</a:t>
            </a:r>
            <a:endParaRPr lang="en-US" sz="1800" dirty="0"/>
          </a:p>
          <a:p>
            <a:pPr lvl="1">
              <a:lnSpc>
                <a:spcPct val="110000"/>
              </a:lnSpc>
            </a:pPr>
            <a:r>
              <a:rPr lang="en-US" sz="1600" dirty="0"/>
              <a:t>Demolition</a:t>
            </a:r>
          </a:p>
          <a:p>
            <a:pPr lvl="1">
              <a:lnSpc>
                <a:spcPct val="110000"/>
              </a:lnSpc>
            </a:pPr>
            <a:r>
              <a:rPr lang="en-US" sz="1600" dirty="0"/>
              <a:t>Fire</a:t>
            </a:r>
          </a:p>
          <a:p>
            <a:pPr lvl="1">
              <a:lnSpc>
                <a:spcPct val="110000"/>
              </a:lnSpc>
            </a:pPr>
            <a:r>
              <a:rPr lang="en-US" sz="1600" dirty="0"/>
              <a:t>Removed Equipment</a:t>
            </a:r>
          </a:p>
          <a:p>
            <a:pPr lvl="1">
              <a:lnSpc>
                <a:spcPct val="110000"/>
              </a:lnSpc>
            </a:pPr>
            <a:r>
              <a:rPr lang="en-US" sz="1600" dirty="0"/>
              <a:t>Removal of Mobile Home</a:t>
            </a:r>
          </a:p>
          <a:p>
            <a:pPr lvl="1">
              <a:lnSpc>
                <a:spcPct val="110000"/>
              </a:lnSpc>
            </a:pPr>
            <a:r>
              <a:rPr lang="en-US" sz="1600" dirty="0"/>
              <a:t>Duplicated or Erroneous Parcels</a:t>
            </a:r>
          </a:p>
          <a:p>
            <a:pPr lvl="1">
              <a:lnSpc>
                <a:spcPct val="110000"/>
              </a:lnSpc>
            </a:pPr>
            <a:r>
              <a:rPr lang="en-US" sz="1600" dirty="0"/>
              <a:t>Land Losses</a:t>
            </a:r>
          </a:p>
          <a:p>
            <a:pPr lvl="1">
              <a:lnSpc>
                <a:spcPct val="110000"/>
              </a:lnSpc>
            </a:pPr>
            <a:r>
              <a:rPr lang="en-US" sz="1600" dirty="0"/>
              <a:t>Land Deeded</a:t>
            </a:r>
          </a:p>
          <a:p>
            <a:pPr lvl="1">
              <a:lnSpc>
                <a:spcPct val="110000"/>
              </a:lnSpc>
            </a:pPr>
            <a:r>
              <a:rPr lang="en-US" sz="1600" dirty="0"/>
              <a:t>Tax Map Revision</a:t>
            </a:r>
          </a:p>
          <a:p>
            <a:pPr lvl="1">
              <a:lnSpc>
                <a:spcPct val="110000"/>
              </a:lnSpc>
            </a:pPr>
            <a:r>
              <a:rPr lang="en-US" sz="1600" dirty="0"/>
              <a:t>Decreased Production of Oil and Gas rights</a:t>
            </a:r>
          </a:p>
          <a:p>
            <a:pPr lvl="1"/>
            <a:endParaRPr lang="en-US" dirty="0"/>
          </a:p>
        </p:txBody>
      </p:sp>
    </p:spTree>
    <p:extLst>
      <p:ext uri="{BB962C8B-B14F-4D97-AF65-F5344CB8AC3E}">
        <p14:creationId xmlns:p14="http://schemas.microsoft.com/office/powerpoint/2010/main" val="417592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542B2-0950-4701-B847-9EB8D7353D3D}"/>
              </a:ext>
            </a:extLst>
          </p:cNvPr>
          <p:cNvSpPr>
            <a:spLocks noGrp="1"/>
          </p:cNvSpPr>
          <p:nvPr>
            <p:ph type="title"/>
          </p:nvPr>
        </p:nvSpPr>
        <p:spPr/>
        <p:txBody>
          <a:bodyPr/>
          <a:lstStyle/>
          <a:p>
            <a:r>
              <a:rPr lang="en-US" dirty="0"/>
              <a:t>Topics covered in today’s discussion</a:t>
            </a:r>
          </a:p>
        </p:txBody>
      </p:sp>
      <p:sp>
        <p:nvSpPr>
          <p:cNvPr id="3" name="Content Placeholder 2">
            <a:extLst>
              <a:ext uri="{FF2B5EF4-FFF2-40B4-BE49-F238E27FC236}">
                <a16:creationId xmlns:a16="http://schemas.microsoft.com/office/drawing/2014/main" id="{ADF5424E-0698-4DB5-8195-A9FF8806DDCC}"/>
              </a:ext>
            </a:extLst>
          </p:cNvPr>
          <p:cNvSpPr>
            <a:spLocks noGrp="1"/>
          </p:cNvSpPr>
          <p:nvPr>
            <p:ph sz="half" idx="1"/>
          </p:nvPr>
        </p:nvSpPr>
        <p:spPr/>
        <p:txBody>
          <a:bodyPr/>
          <a:lstStyle/>
          <a:p>
            <a:pPr>
              <a:lnSpc>
                <a:spcPct val="150000"/>
              </a:lnSpc>
            </a:pPr>
            <a:r>
              <a:rPr lang="en-US" dirty="0"/>
              <a:t>Tax classes</a:t>
            </a:r>
          </a:p>
          <a:p>
            <a:pPr>
              <a:lnSpc>
                <a:spcPct val="150000"/>
              </a:lnSpc>
            </a:pPr>
            <a:r>
              <a:rPr lang="en-US" dirty="0"/>
              <a:t>Assessment ratios</a:t>
            </a:r>
          </a:p>
          <a:p>
            <a:pPr>
              <a:lnSpc>
                <a:spcPct val="150000"/>
              </a:lnSpc>
            </a:pPr>
            <a:r>
              <a:rPr lang="en-US" dirty="0"/>
              <a:t>The tax classes with a capped increase in taxable assessed value</a:t>
            </a:r>
          </a:p>
          <a:p>
            <a:pPr>
              <a:lnSpc>
                <a:spcPct val="150000"/>
              </a:lnSpc>
            </a:pPr>
            <a:r>
              <a:rPr lang="en-US" dirty="0"/>
              <a:t>Actual Assessed Value vs. Transitional Assessed Value</a:t>
            </a:r>
          </a:p>
          <a:p>
            <a:pPr>
              <a:lnSpc>
                <a:spcPct val="150000"/>
              </a:lnSpc>
            </a:pPr>
            <a:r>
              <a:rPr lang="en-US" dirty="0"/>
              <a:t>Equalization</a:t>
            </a:r>
          </a:p>
          <a:p>
            <a:endParaRPr lang="en-US" dirty="0"/>
          </a:p>
        </p:txBody>
      </p:sp>
      <p:pic>
        <p:nvPicPr>
          <p:cNvPr id="5" name="Content Placeholder 4">
            <a:extLst>
              <a:ext uri="{FF2B5EF4-FFF2-40B4-BE49-F238E27FC236}">
                <a16:creationId xmlns:a16="http://schemas.microsoft.com/office/drawing/2014/main" id="{0157A4D9-0B2F-4706-AC85-1BB46208663E}"/>
              </a:ext>
            </a:extLst>
          </p:cNvPr>
          <p:cNvPicPr>
            <a:picLocks noGrp="1" noChangeAspect="1"/>
          </p:cNvPicPr>
          <p:nvPr>
            <p:ph sz="half" idx="2"/>
          </p:nvPr>
        </p:nvPicPr>
        <p:blipFill>
          <a:blip r:embed="rId2"/>
          <a:stretch>
            <a:fillRect/>
          </a:stretch>
        </p:blipFill>
        <p:spPr>
          <a:xfrm>
            <a:off x="6477000" y="2133600"/>
            <a:ext cx="5029200" cy="3143250"/>
          </a:xfrm>
          <a:prstGeom prst="rect">
            <a:avLst/>
          </a:prstGeom>
        </p:spPr>
      </p:pic>
    </p:spTree>
    <p:extLst>
      <p:ext uri="{BB962C8B-B14F-4D97-AF65-F5344CB8AC3E}">
        <p14:creationId xmlns:p14="http://schemas.microsoft.com/office/powerpoint/2010/main" val="1765456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A9EE3-EAF5-443C-9DF1-9F0F2EB61177}"/>
              </a:ext>
            </a:extLst>
          </p:cNvPr>
          <p:cNvSpPr>
            <a:spLocks noGrp="1"/>
          </p:cNvSpPr>
          <p:nvPr>
            <p:ph type="title"/>
          </p:nvPr>
        </p:nvSpPr>
        <p:spPr/>
        <p:txBody>
          <a:bodyPr/>
          <a:lstStyle/>
          <a:p>
            <a:r>
              <a:rPr lang="en-US" dirty="0"/>
              <a:t>Equalization Changes</a:t>
            </a:r>
          </a:p>
        </p:txBody>
      </p:sp>
      <p:sp>
        <p:nvSpPr>
          <p:cNvPr id="3" name="Content Placeholder 2">
            <a:extLst>
              <a:ext uri="{FF2B5EF4-FFF2-40B4-BE49-F238E27FC236}">
                <a16:creationId xmlns:a16="http://schemas.microsoft.com/office/drawing/2014/main" id="{F41F69DA-41B8-4143-AA95-C35305266F1A}"/>
              </a:ext>
            </a:extLst>
          </p:cNvPr>
          <p:cNvSpPr>
            <a:spLocks noGrp="1"/>
          </p:cNvSpPr>
          <p:nvPr>
            <p:ph sz="half" idx="1"/>
          </p:nvPr>
        </p:nvSpPr>
        <p:spPr/>
        <p:txBody>
          <a:bodyPr/>
          <a:lstStyle/>
          <a:p>
            <a:r>
              <a:rPr lang="en-US" dirty="0"/>
              <a:t>Revaluation</a:t>
            </a:r>
          </a:p>
          <a:p>
            <a:r>
              <a:rPr lang="en-US" dirty="0"/>
              <a:t>Adjustment for Equity</a:t>
            </a:r>
          </a:p>
          <a:p>
            <a:r>
              <a:rPr lang="en-US" dirty="0"/>
              <a:t>Change in Zoning</a:t>
            </a:r>
          </a:p>
          <a:p>
            <a:r>
              <a:rPr lang="en-US" dirty="0"/>
              <a:t>Change in Land Use</a:t>
            </a:r>
          </a:p>
          <a:p>
            <a:r>
              <a:rPr lang="en-US" dirty="0"/>
              <a:t>Appreciation</a:t>
            </a:r>
          </a:p>
          <a:p>
            <a:r>
              <a:rPr lang="en-US" dirty="0"/>
              <a:t>Depreciation</a:t>
            </a:r>
          </a:p>
        </p:txBody>
      </p:sp>
      <p:sp>
        <p:nvSpPr>
          <p:cNvPr id="4" name="Content Placeholder 3">
            <a:extLst>
              <a:ext uri="{FF2B5EF4-FFF2-40B4-BE49-F238E27FC236}">
                <a16:creationId xmlns:a16="http://schemas.microsoft.com/office/drawing/2014/main" id="{15E7395E-9D32-4BDF-B24D-258249EF027E}"/>
              </a:ext>
            </a:extLst>
          </p:cNvPr>
          <p:cNvSpPr>
            <a:spLocks noGrp="1"/>
          </p:cNvSpPr>
          <p:nvPr>
            <p:ph sz="half" idx="2"/>
          </p:nvPr>
        </p:nvSpPr>
        <p:spPr/>
        <p:txBody>
          <a:bodyPr/>
          <a:lstStyle/>
          <a:p>
            <a:r>
              <a:rPr lang="en-US" dirty="0"/>
              <a:t>Economic Obsolescence</a:t>
            </a:r>
          </a:p>
          <a:p>
            <a:r>
              <a:rPr lang="en-US" dirty="0"/>
              <a:t>Change in Income Stream</a:t>
            </a:r>
          </a:p>
          <a:p>
            <a:r>
              <a:rPr lang="en-US" dirty="0"/>
              <a:t>Court Ordered Reduction</a:t>
            </a:r>
          </a:p>
          <a:p>
            <a:r>
              <a:rPr lang="en-US" dirty="0"/>
              <a:t>Apportionments &amp; Mergers</a:t>
            </a:r>
          </a:p>
          <a:p>
            <a:endParaRPr lang="en-US" dirty="0"/>
          </a:p>
        </p:txBody>
      </p:sp>
    </p:spTree>
    <p:extLst>
      <p:ext uri="{BB962C8B-B14F-4D97-AF65-F5344CB8AC3E}">
        <p14:creationId xmlns:p14="http://schemas.microsoft.com/office/powerpoint/2010/main" val="3861091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F8ADDF-58CA-48AA-9AEC-6FB7545457A5}"/>
              </a:ext>
            </a:extLst>
          </p:cNvPr>
          <p:cNvSpPr>
            <a:spLocks noGrp="1"/>
          </p:cNvSpPr>
          <p:nvPr>
            <p:ph type="title"/>
          </p:nvPr>
        </p:nvSpPr>
        <p:spPr>
          <a:xfrm>
            <a:off x="7924800" y="1527048"/>
            <a:ext cx="3429000" cy="1901952"/>
          </a:xfrm>
        </p:spPr>
        <p:txBody>
          <a:bodyPr anchor="b">
            <a:normAutofit/>
          </a:bodyPr>
          <a:lstStyle/>
          <a:p>
            <a:r>
              <a:rPr lang="en-US" sz="2600"/>
              <a:t>Tax Class 1 five-year schedule with two physical increases after the base year</a:t>
            </a:r>
          </a:p>
        </p:txBody>
      </p:sp>
      <p:pic>
        <p:nvPicPr>
          <p:cNvPr id="3" name="Picture 2">
            <a:extLst>
              <a:ext uri="{FF2B5EF4-FFF2-40B4-BE49-F238E27FC236}">
                <a16:creationId xmlns:a16="http://schemas.microsoft.com/office/drawing/2014/main" id="{B8F84E83-A1C3-48E3-A77D-B92FEBDBFE18}"/>
              </a:ext>
            </a:extLst>
          </p:cNvPr>
          <p:cNvPicPr>
            <a:picLocks noChangeAspect="1"/>
          </p:cNvPicPr>
          <p:nvPr/>
        </p:nvPicPr>
        <p:blipFill>
          <a:blip r:embed="rId2"/>
          <a:stretch>
            <a:fillRect/>
          </a:stretch>
        </p:blipFill>
        <p:spPr>
          <a:xfrm>
            <a:off x="880761" y="685800"/>
            <a:ext cx="6315674" cy="5257800"/>
          </a:xfrm>
          <a:prstGeom prst="rect">
            <a:avLst/>
          </a:prstGeom>
          <a:noFill/>
        </p:spPr>
      </p:pic>
      <p:pic>
        <p:nvPicPr>
          <p:cNvPr id="4" name="Picture 3">
            <a:extLst>
              <a:ext uri="{FF2B5EF4-FFF2-40B4-BE49-F238E27FC236}">
                <a16:creationId xmlns:a16="http://schemas.microsoft.com/office/drawing/2014/main" id="{4E1107F1-4280-48FE-A1C6-8F2C8F339DA0}"/>
              </a:ext>
            </a:extLst>
          </p:cNvPr>
          <p:cNvPicPr>
            <a:picLocks noChangeAspect="1"/>
          </p:cNvPicPr>
          <p:nvPr/>
        </p:nvPicPr>
        <p:blipFill>
          <a:blip r:embed="rId3"/>
          <a:stretch>
            <a:fillRect/>
          </a:stretch>
        </p:blipFill>
        <p:spPr>
          <a:xfrm>
            <a:off x="7924800" y="3602172"/>
            <a:ext cx="3428999" cy="1902468"/>
          </a:xfrm>
          <a:prstGeom prst="rect">
            <a:avLst/>
          </a:prstGeom>
        </p:spPr>
      </p:pic>
    </p:spTree>
    <p:extLst>
      <p:ext uri="{BB962C8B-B14F-4D97-AF65-F5344CB8AC3E}">
        <p14:creationId xmlns:p14="http://schemas.microsoft.com/office/powerpoint/2010/main" val="1187897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C515D-44CE-4C1E-96B0-297D6B52BC2B}"/>
              </a:ext>
            </a:extLst>
          </p:cNvPr>
          <p:cNvSpPr>
            <a:spLocks noGrp="1"/>
          </p:cNvSpPr>
          <p:nvPr>
            <p:ph type="title"/>
          </p:nvPr>
        </p:nvSpPr>
        <p:spPr>
          <a:xfrm>
            <a:off x="838200" y="365126"/>
            <a:ext cx="10515600" cy="1616074"/>
          </a:xfrm>
        </p:spPr>
        <p:txBody>
          <a:bodyPr/>
          <a:lstStyle/>
          <a:p>
            <a:pPr algn="ctr"/>
            <a:r>
              <a:rPr lang="en-US" dirty="0"/>
              <a:t>Questions?</a:t>
            </a:r>
            <a:br>
              <a:rPr lang="en-US" dirty="0"/>
            </a:br>
            <a:br>
              <a:rPr lang="en-US" dirty="0"/>
            </a:br>
            <a:r>
              <a:rPr lang="en-US" dirty="0"/>
              <a:t>Comments?</a:t>
            </a:r>
          </a:p>
        </p:txBody>
      </p:sp>
      <p:pic>
        <p:nvPicPr>
          <p:cNvPr id="5" name="Content Placeholder 4">
            <a:extLst>
              <a:ext uri="{FF2B5EF4-FFF2-40B4-BE49-F238E27FC236}">
                <a16:creationId xmlns:a16="http://schemas.microsoft.com/office/drawing/2014/main" id="{48E36A35-67B8-46C7-8DF0-B48BBB0FBE31}"/>
              </a:ext>
            </a:extLst>
          </p:cNvPr>
          <p:cNvPicPr>
            <a:picLocks noGrp="1" noChangeAspect="1"/>
          </p:cNvPicPr>
          <p:nvPr>
            <p:ph idx="1"/>
          </p:nvPr>
        </p:nvPicPr>
        <p:blipFill>
          <a:blip r:embed="rId2"/>
          <a:stretch>
            <a:fillRect/>
          </a:stretch>
        </p:blipFill>
        <p:spPr>
          <a:xfrm>
            <a:off x="2527145" y="2209800"/>
            <a:ext cx="7137709" cy="3878178"/>
          </a:xfrm>
        </p:spPr>
      </p:pic>
    </p:spTree>
    <p:extLst>
      <p:ext uri="{BB962C8B-B14F-4D97-AF65-F5344CB8AC3E}">
        <p14:creationId xmlns:p14="http://schemas.microsoft.com/office/powerpoint/2010/main" val="3428849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CA0E3-60CF-4F7E-8772-1A337680CFF2}"/>
              </a:ext>
            </a:extLst>
          </p:cNvPr>
          <p:cNvSpPr>
            <a:spLocks noGrp="1"/>
          </p:cNvSpPr>
          <p:nvPr>
            <p:ph type="title"/>
          </p:nvPr>
        </p:nvSpPr>
        <p:spPr/>
        <p:txBody>
          <a:bodyPr/>
          <a:lstStyle/>
          <a:p>
            <a:r>
              <a:rPr lang="en-US" dirty="0"/>
              <a:t>Tax Classes</a:t>
            </a:r>
          </a:p>
        </p:txBody>
      </p:sp>
      <p:sp>
        <p:nvSpPr>
          <p:cNvPr id="3" name="Text Placeholder 2">
            <a:extLst>
              <a:ext uri="{FF2B5EF4-FFF2-40B4-BE49-F238E27FC236}">
                <a16:creationId xmlns:a16="http://schemas.microsoft.com/office/drawing/2014/main" id="{15D38A8F-085F-4D15-930B-ED843CBCF989}"/>
              </a:ext>
            </a:extLst>
          </p:cNvPr>
          <p:cNvSpPr>
            <a:spLocks noGrp="1"/>
          </p:cNvSpPr>
          <p:nvPr>
            <p:ph type="body" idx="1"/>
          </p:nvPr>
        </p:nvSpPr>
        <p:spPr/>
        <p:txBody>
          <a:bodyPr>
            <a:normAutofit fontScale="92500"/>
          </a:bodyPr>
          <a:lstStyle/>
          <a:p>
            <a:r>
              <a:rPr lang="en-US" dirty="0"/>
              <a:t>Description of tax classes and the property types associated with them</a:t>
            </a:r>
          </a:p>
        </p:txBody>
      </p:sp>
    </p:spTree>
    <p:extLst>
      <p:ext uri="{BB962C8B-B14F-4D97-AF65-F5344CB8AC3E}">
        <p14:creationId xmlns:p14="http://schemas.microsoft.com/office/powerpoint/2010/main" val="3172263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Tax Class 1</a:t>
            </a:r>
          </a:p>
        </p:txBody>
      </p:sp>
      <p:sp>
        <p:nvSpPr>
          <p:cNvPr id="3" name="Content Placeholder 2"/>
          <p:cNvSpPr>
            <a:spLocks noGrp="1"/>
          </p:cNvSpPr>
          <p:nvPr>
            <p:ph idx="1"/>
          </p:nvPr>
        </p:nvSpPr>
        <p:spPr/>
        <p:txBody>
          <a:bodyPr/>
          <a:lstStyle/>
          <a:p>
            <a:r>
              <a:rPr lang="en-US" dirty="0"/>
              <a:t>Comprised primarily of one to three family dwellings</a:t>
            </a:r>
          </a:p>
          <a:p>
            <a:r>
              <a:rPr lang="en-US" dirty="0"/>
              <a:t>Vacant land with residential zoning or in adjacent proximity to a Tax Class 1 property with the same ownership</a:t>
            </a:r>
          </a:p>
          <a:p>
            <a:r>
              <a:rPr lang="en-US" dirty="0"/>
              <a:t>Condominiums that meet the criteria to be categorized as Tax Class 1</a:t>
            </a:r>
          </a:p>
          <a:p>
            <a:r>
              <a:rPr lang="en-US" dirty="0"/>
              <a:t>Has a 6% assessment ratio</a:t>
            </a:r>
          </a:p>
          <a:p>
            <a:r>
              <a:rPr lang="en-US" dirty="0"/>
              <a:t>Tax classifications include:</a:t>
            </a:r>
          </a:p>
          <a:p>
            <a:pPr lvl="1"/>
            <a:r>
              <a:rPr lang="en-US" dirty="0"/>
              <a:t>1</a:t>
            </a:r>
          </a:p>
          <a:p>
            <a:pPr lvl="1"/>
            <a:r>
              <a:rPr lang="en-US" dirty="0"/>
              <a:t>1A</a:t>
            </a:r>
          </a:p>
          <a:p>
            <a:pPr lvl="1"/>
            <a:r>
              <a:rPr lang="en-US" dirty="0"/>
              <a:t>1B</a:t>
            </a:r>
          </a:p>
          <a:p>
            <a:pPr lvl="1"/>
            <a:r>
              <a:rPr lang="en-US" dirty="0"/>
              <a:t>1D</a:t>
            </a:r>
          </a:p>
        </p:txBody>
      </p:sp>
    </p:spTree>
    <p:extLst>
      <p:ext uri="{BB962C8B-B14F-4D97-AF65-F5344CB8AC3E}">
        <p14:creationId xmlns:p14="http://schemas.microsoft.com/office/powerpoint/2010/main" val="68219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145224"/>
          </a:xfrm>
        </p:spPr>
        <p:txBody>
          <a:bodyPr anchor="b">
            <a:normAutofit/>
          </a:bodyPr>
          <a:lstStyle/>
          <a:p>
            <a:r>
              <a:rPr lang="en-US" dirty="0"/>
              <a:t>Tax Class 1 – One to three family dwellings</a:t>
            </a:r>
          </a:p>
        </p:txBody>
      </p:sp>
      <p:pic>
        <p:nvPicPr>
          <p:cNvPr id="7" name="Content Placeholder 6">
            <a:extLst>
              <a:ext uri="{FF2B5EF4-FFF2-40B4-BE49-F238E27FC236}">
                <a16:creationId xmlns:a16="http://schemas.microsoft.com/office/drawing/2014/main" id="{6FB8317D-10C3-4907-A417-3C5C6673D37E}"/>
              </a:ext>
            </a:extLst>
          </p:cNvPr>
          <p:cNvPicPr>
            <a:picLocks noGrp="1" noChangeAspect="1"/>
          </p:cNvPicPr>
          <p:nvPr>
            <p:ph sz="half" idx="1"/>
          </p:nvPr>
        </p:nvPicPr>
        <p:blipFill rotWithShape="1">
          <a:blip r:embed="rId2"/>
          <a:srcRect l="11810" r="17977" b="1"/>
          <a:stretch/>
        </p:blipFill>
        <p:spPr>
          <a:xfrm>
            <a:off x="838200" y="2133599"/>
            <a:ext cx="4673248" cy="4043363"/>
          </a:xfrm>
          <a:noFill/>
        </p:spPr>
      </p:pic>
      <p:pic>
        <p:nvPicPr>
          <p:cNvPr id="9" name="Content Placeholder 8">
            <a:extLst>
              <a:ext uri="{FF2B5EF4-FFF2-40B4-BE49-F238E27FC236}">
                <a16:creationId xmlns:a16="http://schemas.microsoft.com/office/drawing/2014/main" id="{E476A9F7-9B8D-4A81-9CB6-1F97A605186D}"/>
              </a:ext>
            </a:extLst>
          </p:cNvPr>
          <p:cNvPicPr>
            <a:picLocks noGrp="1" noChangeAspect="1"/>
          </p:cNvPicPr>
          <p:nvPr>
            <p:ph sz="half" idx="2"/>
          </p:nvPr>
        </p:nvPicPr>
        <p:blipFill>
          <a:blip r:embed="rId3"/>
          <a:stretch>
            <a:fillRect/>
          </a:stretch>
        </p:blipFill>
        <p:spPr>
          <a:xfrm>
            <a:off x="6096000" y="2590800"/>
            <a:ext cx="5433434" cy="2631917"/>
          </a:xfrm>
        </p:spPr>
      </p:pic>
    </p:spTree>
    <p:extLst>
      <p:ext uri="{BB962C8B-B14F-4D97-AF65-F5344CB8AC3E}">
        <p14:creationId xmlns:p14="http://schemas.microsoft.com/office/powerpoint/2010/main" val="1900486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145224"/>
          </a:xfrm>
        </p:spPr>
        <p:txBody>
          <a:bodyPr anchor="b">
            <a:normAutofit/>
          </a:bodyPr>
          <a:lstStyle/>
          <a:p>
            <a:r>
              <a:rPr lang="en-US" dirty="0"/>
              <a:t>Tax Class 1A – 1 to 3 story condominium</a:t>
            </a:r>
          </a:p>
        </p:txBody>
      </p:sp>
      <p:pic>
        <p:nvPicPr>
          <p:cNvPr id="8" name="Content Placeholder 7">
            <a:extLst>
              <a:ext uri="{FF2B5EF4-FFF2-40B4-BE49-F238E27FC236}">
                <a16:creationId xmlns:a16="http://schemas.microsoft.com/office/drawing/2014/main" id="{E408C9CF-95C0-4521-9C55-F11CD319A53F}"/>
              </a:ext>
            </a:extLst>
          </p:cNvPr>
          <p:cNvPicPr>
            <a:picLocks noGrp="1" noChangeAspect="1"/>
          </p:cNvPicPr>
          <p:nvPr>
            <p:ph idx="1"/>
          </p:nvPr>
        </p:nvPicPr>
        <p:blipFill>
          <a:blip r:embed="rId2"/>
          <a:stretch>
            <a:fillRect/>
          </a:stretch>
        </p:blipFill>
        <p:spPr>
          <a:xfrm>
            <a:off x="2830432" y="1825625"/>
            <a:ext cx="6531135" cy="4351338"/>
          </a:xfrm>
        </p:spPr>
      </p:pic>
    </p:spTree>
    <p:extLst>
      <p:ext uri="{BB962C8B-B14F-4D97-AF65-F5344CB8AC3E}">
        <p14:creationId xmlns:p14="http://schemas.microsoft.com/office/powerpoint/2010/main" val="1180589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81000"/>
            <a:ext cx="10515600" cy="1145224"/>
          </a:xfrm>
        </p:spPr>
        <p:txBody>
          <a:bodyPr/>
          <a:lstStyle/>
          <a:p>
            <a:r>
              <a:rPr lang="en-US" dirty="0"/>
              <a:t>Tax Class 1B – Vacant land</a:t>
            </a:r>
          </a:p>
        </p:txBody>
      </p:sp>
      <p:pic>
        <p:nvPicPr>
          <p:cNvPr id="8" name="Content Placeholder 7">
            <a:extLst>
              <a:ext uri="{FF2B5EF4-FFF2-40B4-BE49-F238E27FC236}">
                <a16:creationId xmlns:a16="http://schemas.microsoft.com/office/drawing/2014/main" id="{59EE3A0D-631E-4668-8913-D39CD29F3711}"/>
              </a:ext>
            </a:extLst>
          </p:cNvPr>
          <p:cNvPicPr>
            <a:picLocks noGrp="1" noChangeAspect="1"/>
          </p:cNvPicPr>
          <p:nvPr>
            <p:ph sz="half" idx="1"/>
          </p:nvPr>
        </p:nvPicPr>
        <p:blipFill>
          <a:blip r:embed="rId2"/>
          <a:stretch>
            <a:fillRect/>
          </a:stretch>
        </p:blipFill>
        <p:spPr>
          <a:xfrm>
            <a:off x="5547083" y="1825624"/>
            <a:ext cx="6519574" cy="4117975"/>
          </a:xfrm>
        </p:spPr>
      </p:pic>
      <p:sp>
        <p:nvSpPr>
          <p:cNvPr id="4" name="Content Placeholder 3">
            <a:extLst>
              <a:ext uri="{FF2B5EF4-FFF2-40B4-BE49-F238E27FC236}">
                <a16:creationId xmlns:a16="http://schemas.microsoft.com/office/drawing/2014/main" id="{87F23FD0-A20C-4C92-BF47-7F4AE9B78083}"/>
              </a:ext>
            </a:extLst>
          </p:cNvPr>
          <p:cNvSpPr>
            <a:spLocks noGrp="1"/>
          </p:cNvSpPr>
          <p:nvPr>
            <p:ph sz="half" idx="2"/>
          </p:nvPr>
        </p:nvSpPr>
        <p:spPr>
          <a:xfrm>
            <a:off x="381000" y="1825624"/>
            <a:ext cx="5029200" cy="4351338"/>
          </a:xfrm>
        </p:spPr>
        <p:txBody>
          <a:bodyPr/>
          <a:lstStyle/>
          <a:p>
            <a:r>
              <a:rPr lang="en-US" dirty="0"/>
              <a:t>V0 – Vacant land with residential zoning, not in Manhattan</a:t>
            </a:r>
          </a:p>
          <a:p>
            <a:r>
              <a:rPr lang="en-US" dirty="0"/>
              <a:t>V2 – Vacant land with commercial zoning that is adjacent to a Tax Class 1 parcel with the same owner for both lots</a:t>
            </a:r>
          </a:p>
          <a:p>
            <a:r>
              <a:rPr lang="en-US" dirty="0"/>
              <a:t>V3 – Vacant land zoned primarily residential, not in Manhattan</a:t>
            </a:r>
          </a:p>
          <a:p>
            <a:pPr lvl="1"/>
            <a:r>
              <a:rPr lang="en-US" sz="1600" dirty="0"/>
              <a:t>The map shows blocks in an R6 (residential) zone.  The blue arrow is pointing at two vacant lots with no commercial overlay.  The green arrow is pointing at three vacant lots, two of which are completely in the overlay and one with more than 50% in the overlay.</a:t>
            </a:r>
          </a:p>
        </p:txBody>
      </p:sp>
      <p:cxnSp>
        <p:nvCxnSpPr>
          <p:cNvPr id="10" name="Straight Arrow Connector 9">
            <a:extLst>
              <a:ext uri="{FF2B5EF4-FFF2-40B4-BE49-F238E27FC236}">
                <a16:creationId xmlns:a16="http://schemas.microsoft.com/office/drawing/2014/main" id="{1DEFA179-B4BD-4AA4-96A4-09935BF96E2C}"/>
              </a:ext>
            </a:extLst>
          </p:cNvPr>
          <p:cNvCxnSpPr/>
          <p:nvPr/>
        </p:nvCxnSpPr>
        <p:spPr>
          <a:xfrm>
            <a:off x="6096000" y="4648200"/>
            <a:ext cx="685800" cy="381000"/>
          </a:xfrm>
          <a:prstGeom prst="straightConnector1">
            <a:avLst/>
          </a:prstGeom>
          <a:ln>
            <a:solidFill>
              <a:srgbClr val="00B0F0"/>
            </a:solidFill>
            <a:tailEnd type="triangle"/>
          </a:ln>
        </p:spPr>
        <p:style>
          <a:lnRef idx="3">
            <a:schemeClr val="accent2"/>
          </a:lnRef>
          <a:fillRef idx="0">
            <a:schemeClr val="accent2"/>
          </a:fillRef>
          <a:effectRef idx="2">
            <a:schemeClr val="accent2"/>
          </a:effectRef>
          <a:fontRef idx="minor">
            <a:schemeClr val="tx1"/>
          </a:fontRef>
        </p:style>
      </p:cxnSp>
      <p:cxnSp>
        <p:nvCxnSpPr>
          <p:cNvPr id="12" name="Straight Arrow Connector 11">
            <a:extLst>
              <a:ext uri="{FF2B5EF4-FFF2-40B4-BE49-F238E27FC236}">
                <a16:creationId xmlns:a16="http://schemas.microsoft.com/office/drawing/2014/main" id="{2B650E1C-F059-469C-910C-8214D5482F29}"/>
              </a:ext>
            </a:extLst>
          </p:cNvPr>
          <p:cNvCxnSpPr/>
          <p:nvPr/>
        </p:nvCxnSpPr>
        <p:spPr>
          <a:xfrm flipH="1" flipV="1">
            <a:off x="8806870" y="3810000"/>
            <a:ext cx="184730" cy="457200"/>
          </a:xfrm>
          <a:prstGeom prst="straightConnector1">
            <a:avLst/>
          </a:prstGeom>
          <a:ln>
            <a:solidFill>
              <a:srgbClr val="92D050"/>
            </a:solidFill>
            <a:tailEnd type="triangle"/>
          </a:ln>
        </p:spPr>
        <p:style>
          <a:lnRef idx="3">
            <a:schemeClr val="accent5"/>
          </a:lnRef>
          <a:fillRef idx="0">
            <a:schemeClr val="accent5"/>
          </a:fillRef>
          <a:effectRef idx="2">
            <a:schemeClr val="accent5"/>
          </a:effectRef>
          <a:fontRef idx="minor">
            <a:schemeClr val="tx1"/>
          </a:fontRef>
        </p:style>
      </p:cxnSp>
      <p:sp>
        <p:nvSpPr>
          <p:cNvPr id="13" name="Oval 12">
            <a:extLst>
              <a:ext uri="{FF2B5EF4-FFF2-40B4-BE49-F238E27FC236}">
                <a16:creationId xmlns:a16="http://schemas.microsoft.com/office/drawing/2014/main" id="{8C6270C9-08AC-423D-9A36-C0AACE687C4C}"/>
              </a:ext>
            </a:extLst>
          </p:cNvPr>
          <p:cNvSpPr/>
          <p:nvPr/>
        </p:nvSpPr>
        <p:spPr>
          <a:xfrm>
            <a:off x="11506200" y="4800600"/>
            <a:ext cx="304800" cy="2286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6022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C8FB7-22CE-4FAA-8F30-33E3802CA474}"/>
              </a:ext>
            </a:extLst>
          </p:cNvPr>
          <p:cNvSpPr>
            <a:spLocks noGrp="1"/>
          </p:cNvSpPr>
          <p:nvPr>
            <p:ph type="title"/>
          </p:nvPr>
        </p:nvSpPr>
        <p:spPr/>
        <p:txBody>
          <a:bodyPr>
            <a:normAutofit/>
          </a:bodyPr>
          <a:lstStyle/>
          <a:p>
            <a:r>
              <a:rPr lang="en-US" dirty="0"/>
              <a:t>Tax Class 1C – 1-to-3-unit condominium that was originally a Tax Class 1</a:t>
            </a:r>
          </a:p>
        </p:txBody>
      </p:sp>
      <p:sp>
        <p:nvSpPr>
          <p:cNvPr id="3" name="Content Placeholder 2">
            <a:extLst>
              <a:ext uri="{FF2B5EF4-FFF2-40B4-BE49-F238E27FC236}">
                <a16:creationId xmlns:a16="http://schemas.microsoft.com/office/drawing/2014/main" id="{72ADE0E5-F649-4F0E-9A50-1421B3385282}"/>
              </a:ext>
            </a:extLst>
          </p:cNvPr>
          <p:cNvSpPr>
            <a:spLocks noGrp="1"/>
          </p:cNvSpPr>
          <p:nvPr>
            <p:ph sz="half" idx="1"/>
          </p:nvPr>
        </p:nvSpPr>
        <p:spPr/>
        <p:txBody>
          <a:bodyPr/>
          <a:lstStyle/>
          <a:p>
            <a:endParaRPr lang="en-US" dirty="0"/>
          </a:p>
          <a:p>
            <a:r>
              <a:rPr lang="en-US" dirty="0"/>
              <a:t>Cannot contain more than 3 units</a:t>
            </a:r>
          </a:p>
          <a:p>
            <a:r>
              <a:rPr lang="en-US" dirty="0"/>
              <a:t>The building must have been a Tax Class 1 property prior to converting into a condominium</a:t>
            </a:r>
          </a:p>
        </p:txBody>
      </p:sp>
      <p:pic>
        <p:nvPicPr>
          <p:cNvPr id="6" name="Content Placeholder 5">
            <a:extLst>
              <a:ext uri="{FF2B5EF4-FFF2-40B4-BE49-F238E27FC236}">
                <a16:creationId xmlns:a16="http://schemas.microsoft.com/office/drawing/2014/main" id="{3210C3D6-23CB-4F2C-BEFF-153E6D2219B1}"/>
              </a:ext>
            </a:extLst>
          </p:cNvPr>
          <p:cNvPicPr>
            <a:picLocks noGrp="1" noChangeAspect="1"/>
          </p:cNvPicPr>
          <p:nvPr>
            <p:ph sz="half" idx="2"/>
          </p:nvPr>
        </p:nvPicPr>
        <p:blipFill>
          <a:blip r:embed="rId2"/>
          <a:stretch>
            <a:fillRect/>
          </a:stretch>
        </p:blipFill>
        <p:spPr>
          <a:xfrm>
            <a:off x="6745970" y="1825625"/>
            <a:ext cx="4186459" cy="4351338"/>
          </a:xfrm>
        </p:spPr>
      </p:pic>
    </p:spTree>
    <p:extLst>
      <p:ext uri="{BB962C8B-B14F-4D97-AF65-F5344CB8AC3E}">
        <p14:creationId xmlns:p14="http://schemas.microsoft.com/office/powerpoint/2010/main" val="298798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EB01B-CD1D-4D99-BC3C-05259C32F1D0}"/>
              </a:ext>
            </a:extLst>
          </p:cNvPr>
          <p:cNvSpPr>
            <a:spLocks noGrp="1"/>
          </p:cNvSpPr>
          <p:nvPr>
            <p:ph type="title"/>
          </p:nvPr>
        </p:nvSpPr>
        <p:spPr>
          <a:xfrm>
            <a:off x="7924800" y="1524000"/>
            <a:ext cx="3429000" cy="1905000"/>
          </a:xfrm>
        </p:spPr>
        <p:txBody>
          <a:bodyPr anchor="b">
            <a:normAutofit/>
          </a:bodyPr>
          <a:lstStyle/>
          <a:p>
            <a:r>
              <a:rPr lang="en-US" dirty="0"/>
              <a:t>Tax Class 1D – Bungalow Colony</a:t>
            </a:r>
          </a:p>
        </p:txBody>
      </p:sp>
      <p:pic>
        <p:nvPicPr>
          <p:cNvPr id="6" name="Content Placeholder 5">
            <a:extLst>
              <a:ext uri="{FF2B5EF4-FFF2-40B4-BE49-F238E27FC236}">
                <a16:creationId xmlns:a16="http://schemas.microsoft.com/office/drawing/2014/main" id="{74E545E1-E12C-40BE-A738-9CE563CBF9EE}"/>
              </a:ext>
            </a:extLst>
          </p:cNvPr>
          <p:cNvPicPr>
            <a:picLocks noGrp="1" noChangeAspect="1"/>
          </p:cNvPicPr>
          <p:nvPr>
            <p:ph idx="1"/>
          </p:nvPr>
        </p:nvPicPr>
        <p:blipFill rotWithShape="1">
          <a:blip r:embed="rId2"/>
          <a:srcRect l="13175" r="7391" b="1"/>
          <a:stretch/>
        </p:blipFill>
        <p:spPr>
          <a:xfrm>
            <a:off x="838200" y="685800"/>
            <a:ext cx="6400800" cy="5257800"/>
          </a:xfrm>
          <a:noFill/>
        </p:spPr>
      </p:pic>
      <p:sp>
        <p:nvSpPr>
          <p:cNvPr id="11" name="Text Placeholder 3">
            <a:extLst>
              <a:ext uri="{FF2B5EF4-FFF2-40B4-BE49-F238E27FC236}">
                <a16:creationId xmlns:a16="http://schemas.microsoft.com/office/drawing/2014/main" id="{C35AAA13-8207-173F-F6F2-73C8EF479C1E}"/>
              </a:ext>
            </a:extLst>
          </p:cNvPr>
          <p:cNvSpPr>
            <a:spLocks noGrp="1"/>
          </p:cNvSpPr>
          <p:nvPr>
            <p:ph type="body" sz="half" idx="2"/>
          </p:nvPr>
        </p:nvSpPr>
        <p:spPr>
          <a:xfrm>
            <a:off x="7924800" y="3581400"/>
            <a:ext cx="3429000" cy="1828800"/>
          </a:xfrm>
        </p:spPr>
        <p:txBody>
          <a:bodyPr/>
          <a:lstStyle/>
          <a:p>
            <a:r>
              <a:rPr lang="en-US" dirty="0"/>
              <a:t>Breezy Point</a:t>
            </a:r>
          </a:p>
        </p:txBody>
      </p:sp>
    </p:spTree>
    <p:extLst>
      <p:ext uri="{BB962C8B-B14F-4D97-AF65-F5344CB8AC3E}">
        <p14:creationId xmlns:p14="http://schemas.microsoft.com/office/powerpoint/2010/main" val="294887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ITY SKETCH 16X9">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3.potx" id="{55B65C5C-2110-41C9-9432-67D739EC5CFC}" vid="{FDE12540-4521-4F30-863D-D54DD2EE1C3B}"/>
    </a:ext>
  </a:extLst>
</a:theme>
</file>

<file path=ppt/theme/theme2.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itySketch">
      <a:dk1>
        <a:srgbClr val="3D372E"/>
      </a:dk1>
      <a:lt1>
        <a:sysClr val="window" lastClr="FFFFFF"/>
      </a:lt1>
      <a:dk2>
        <a:srgbClr val="000000"/>
      </a:dk2>
      <a:lt2>
        <a:srgbClr val="E0ECE1"/>
      </a:lt2>
      <a:accent1>
        <a:srgbClr val="B2D0B4"/>
      </a:accent1>
      <a:accent2>
        <a:srgbClr val="88A5BA"/>
      </a:accent2>
      <a:accent3>
        <a:srgbClr val="909F5F"/>
      </a:accent3>
      <a:accent4>
        <a:srgbClr val="C9A057"/>
      </a:accent4>
      <a:accent5>
        <a:srgbClr val="DA7D60"/>
      </a:accent5>
      <a:accent6>
        <a:srgbClr val="978975"/>
      </a:accent6>
      <a:hlink>
        <a:srgbClr val="C9A057"/>
      </a:hlink>
      <a:folHlink>
        <a:srgbClr val="978975"/>
      </a:folHlink>
    </a:clrScheme>
    <a:fontScheme name="Century Schoolbook">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Business office city sketch presentation background (widescreen)</Template>
  <TotalTime>867</TotalTime>
  <Words>835</Words>
  <Application>Microsoft Office PowerPoint</Application>
  <PresentationFormat>Widescreen</PresentationFormat>
  <Paragraphs>103</Paragraphs>
  <Slides>22</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Century Schoolbook</vt:lpstr>
      <vt:lpstr>CITY SKETCH 16X9</vt:lpstr>
      <vt:lpstr>Tax Classes and Transitional Assessment of Parcels with Capped Increases</vt:lpstr>
      <vt:lpstr>Topics covered in today’s discussion</vt:lpstr>
      <vt:lpstr>Tax Classes</vt:lpstr>
      <vt:lpstr>Tax Class 1</vt:lpstr>
      <vt:lpstr>Tax Class 1 – One to three family dwellings</vt:lpstr>
      <vt:lpstr>Tax Class 1A – 1 to 3 story condominium</vt:lpstr>
      <vt:lpstr>Tax Class 1B – Vacant land</vt:lpstr>
      <vt:lpstr>Tax Class 1C – 1-to-3-unit condominium that was originally a Tax Class 1</vt:lpstr>
      <vt:lpstr>Tax Class 1D – Bungalow Colony</vt:lpstr>
      <vt:lpstr>Tax Class 2</vt:lpstr>
      <vt:lpstr>Tax Class 3 – Utility company equipment and special franchise property  The Real Estate of Utility Companies (REUC) Unit are responsible for these parcels</vt:lpstr>
      <vt:lpstr>Tax Class 4 – all other uses including, but not limited to, offices, retail, industrial, hospitals, garages, etc.  These parcels have a 45% assessment ratio</vt:lpstr>
      <vt:lpstr>Assessment Ratios and Actual Assessed Value</vt:lpstr>
      <vt:lpstr>Assessment Ratios and Actual Assessed Value </vt:lpstr>
      <vt:lpstr>Capped increase in Taxable Assessed Value</vt:lpstr>
      <vt:lpstr>RPTL § 1805 as applied to Tax Class 1, 1A, 1B, 1C, and 1D – The “6-20” rule</vt:lpstr>
      <vt:lpstr>RPTL § 1805 as applied to Tax Class 2A, 2B, and 2C – The “8-30” rule</vt:lpstr>
      <vt:lpstr>Tax Class 1 five-year schedule with no physical changes or changes in equalization</vt:lpstr>
      <vt:lpstr>Physical / Quantity Changes</vt:lpstr>
      <vt:lpstr>Equalization Changes</vt:lpstr>
      <vt:lpstr>Tax Class 1 five-year schedule with two physical increases after the base year</vt:lpstr>
      <vt:lpstr>Questions?  Comments?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Tax Classes, Assessment Ratios, and Capped Increases in Assessed Value </dc:title>
  <dc:creator>Simon, Blesson (DOF)</dc:creator>
  <cp:lastModifiedBy>Simon, Blesson (DOF)</cp:lastModifiedBy>
  <cp:revision>12</cp:revision>
  <dcterms:created xsi:type="dcterms:W3CDTF">2022-08-30T13:36:07Z</dcterms:created>
  <dcterms:modified xsi:type="dcterms:W3CDTF">2022-09-19T13:20:11Z</dcterms:modified>
</cp:coreProperties>
</file>

<file path=docProps/thumbnail.jpeg>
</file>